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handoutMasterIdLst>
    <p:handoutMasterId r:id="rId29"/>
  </p:handoutMasterIdLst>
  <p:sldIdLst>
    <p:sldId id="466" r:id="rId2"/>
    <p:sldId id="464" r:id="rId3"/>
    <p:sldId id="395" r:id="rId4"/>
    <p:sldId id="344" r:id="rId5"/>
    <p:sldId id="384" r:id="rId6"/>
    <p:sldId id="399" r:id="rId7"/>
    <p:sldId id="460" r:id="rId8"/>
    <p:sldId id="468" r:id="rId9"/>
    <p:sldId id="413" r:id="rId10"/>
    <p:sldId id="415" r:id="rId11"/>
    <p:sldId id="348" r:id="rId12"/>
    <p:sldId id="467" r:id="rId13"/>
    <p:sldId id="462" r:id="rId14"/>
    <p:sldId id="456" r:id="rId15"/>
    <p:sldId id="448" r:id="rId16"/>
    <p:sldId id="471" r:id="rId17"/>
    <p:sldId id="378" r:id="rId18"/>
    <p:sldId id="470" r:id="rId19"/>
    <p:sldId id="452" r:id="rId20"/>
    <p:sldId id="410" r:id="rId21"/>
    <p:sldId id="411" r:id="rId22"/>
    <p:sldId id="469" r:id="rId23"/>
    <p:sldId id="416" r:id="rId24"/>
    <p:sldId id="417" r:id="rId25"/>
    <p:sldId id="418" r:id="rId26"/>
    <p:sldId id="419" r:id="rId27"/>
  </p:sldIdLst>
  <p:sldSz cx="6858000" cy="9906000" type="A4"/>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P" initials="H" lastIdx="1" clrIdx="0"/>
  <p:cmAuthor id="1" name="taoul" initials="t" lastIdx="1" clrIdx="1">
    <p:extLst>
      <p:ext uri="{19B8F6BF-5375-455C-9EA6-DF929625EA0E}">
        <p15:presenceInfo xmlns:p15="http://schemas.microsoft.com/office/powerpoint/2012/main" userId="taou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9D9D9"/>
    <a:srgbClr val="1F497D"/>
    <a:srgbClr val="4F81BD"/>
    <a:srgbClr val="898989"/>
    <a:srgbClr val="254061"/>
    <a:srgbClr val="7F7F7F"/>
    <a:srgbClr val="B4A399"/>
    <a:srgbClr val="000000"/>
    <a:srgbClr val="DBD9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2" autoAdjust="0"/>
    <p:restoredTop sz="93529" autoAdjust="0"/>
  </p:normalViewPr>
  <p:slideViewPr>
    <p:cSldViewPr>
      <p:cViewPr>
        <p:scale>
          <a:sx n="100" d="100"/>
          <a:sy n="100" d="100"/>
        </p:scale>
        <p:origin x="1782" y="-222"/>
      </p:cViewPr>
      <p:guideLst>
        <p:guide orient="horz" pos="3120"/>
        <p:guide pos="216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200" d="100"/>
        <a:sy n="200" d="100"/>
      </p:scale>
      <p:origin x="0" y="-73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POSTE4-HP\Base%20donn&#233;es%20des%20transactions\Base%20donn&#233;es%20%20(Etude%20de%20marche)\BD-Rabat%20hassan.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Feuille_de_calcul_Microsoft_Excel.xlsx"/></Relationships>
</file>

<file path=ppt/charts/_rels/chart3.xml.rels><?xml version="1.0" encoding="UTF-8" standalone="yes"?>
<Relationships xmlns="http://schemas.openxmlformats.org/package/2006/relationships"><Relationship Id="rId3" Type="http://schemas.openxmlformats.org/officeDocument/2006/relationships/oleObject" Target="file:///\\terraserver\Encours\Encours\Travaux%202023\Expertise%20bancaire\BMCE\N&#176;10-2023-Expertise%20BMCE_Agence%20Rabat%20Hay%20Nahda_Appartement%20Sal&#233;%20El%20Jadida_M.%20Ibrahim%20MOUFAKIR\Evaluation\&#201;valuation_41125_58.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terraserver\Encours\Encours\Travaux%202023\Expertise%20bancaire\BMCE\N&#176;10-2023-Expertise%20BMCE_Agence%20Rabat%20Hay%20Nahda_Appartement%20Sal&#233;%20El%20Jadida_M.%20Ibrahim%20MOUFAKIR\Evaluation\&#201;valuation_41125_58.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dLbls>
          <c:showLegendKey val="0"/>
          <c:showVal val="0"/>
          <c:showCatName val="0"/>
          <c:showSerName val="0"/>
          <c:showPercent val="0"/>
          <c:showBubbleSize val="0"/>
        </c:dLbls>
        <c:gapWidth val="80"/>
        <c:overlap val="25"/>
        <c:axId val="-1053098672"/>
        <c:axId val="-1053094320"/>
      </c:barChart>
      <c:catAx>
        <c:axId val="-1053098672"/>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cap="none" spc="20" normalizeH="0" baseline="0">
                <a:solidFill>
                  <a:schemeClr val="tx2"/>
                </a:solidFill>
                <a:latin typeface="+mn-lt"/>
                <a:ea typeface="+mn-ea"/>
                <a:cs typeface="+mn-cs"/>
              </a:defRPr>
            </a:pPr>
            <a:endParaRPr lang="fr-FR"/>
          </a:p>
        </c:txPr>
        <c:crossAx val="-1053094320"/>
        <c:crosses val="autoZero"/>
        <c:auto val="1"/>
        <c:lblAlgn val="ctr"/>
        <c:lblOffset val="100"/>
        <c:noMultiLvlLbl val="0"/>
      </c:catAx>
      <c:valAx>
        <c:axId val="-1053094320"/>
        <c:scaling>
          <c:orientation val="minMax"/>
        </c:scaling>
        <c:delete val="0"/>
        <c:axPos val="l"/>
        <c:majorGridlines>
          <c:spPr>
            <a:ln w="9525" cap="flat" cmpd="sng" algn="ctr">
              <a:solidFill>
                <a:schemeClr val="bg1">
                  <a:lumMod val="85000"/>
                </a:schemeClr>
              </a:solidFill>
              <a:round/>
            </a:ln>
            <a:effectLst/>
          </c:spPr>
        </c:majorGridlines>
        <c:minorGridlines>
          <c:spPr>
            <a:ln>
              <a:solidFill>
                <a:schemeClr val="tx1">
                  <a:lumMod val="5000"/>
                  <a:lumOff val="95000"/>
                </a:schemeClr>
              </a:solidFill>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spc="20" baseline="0">
                <a:solidFill>
                  <a:schemeClr val="tx2"/>
                </a:solidFill>
                <a:latin typeface="+mn-lt"/>
                <a:ea typeface="+mn-ea"/>
                <a:cs typeface="+mn-cs"/>
              </a:defRPr>
            </a:pPr>
            <a:endParaRPr lang="fr-FR"/>
          </a:p>
        </c:txPr>
        <c:crossAx val="-1053098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733495874457466"/>
          <c:y val="3.6778694506024764E-2"/>
          <c:w val="0.86266504125542531"/>
          <c:h val="0.87872827357350647"/>
        </c:manualLayout>
      </c:layout>
      <c:stockChart>
        <c:ser>
          <c:idx val="0"/>
          <c:order val="0"/>
          <c:tx>
            <c:strRef>
              <c:f>OV!$M$4</c:f>
              <c:strCache>
                <c:ptCount val="1"/>
                <c:pt idx="0">
                  <c:v>Ouverture</c:v>
                </c:pt>
              </c:strCache>
            </c:strRef>
          </c:tx>
          <c:spPr>
            <a:ln w="25400" cap="rnd">
              <a:noFill/>
              <a:round/>
            </a:ln>
            <a:effectLst/>
          </c:spPr>
          <c:marker>
            <c:symbol val="none"/>
          </c:marker>
          <c:cat>
            <c:strRef>
              <c:f>OV!$N$3</c:f>
              <c:strCache>
                <c:ptCount val="1"/>
                <c:pt idx="0">
                  <c:v>Appartement</c:v>
                </c:pt>
              </c:strCache>
            </c:strRef>
          </c:cat>
          <c:val>
            <c:numRef>
              <c:f>OV!$N$4</c:f>
              <c:numCache>
                <c:formatCode>#,##0</c:formatCode>
                <c:ptCount val="1"/>
                <c:pt idx="0">
                  <c:v>10162.962962962964</c:v>
                </c:pt>
              </c:numCache>
            </c:numRef>
          </c:val>
          <c:smooth val="0"/>
          <c:extLst>
            <c:ext xmlns:c16="http://schemas.microsoft.com/office/drawing/2014/chart" uri="{C3380CC4-5D6E-409C-BE32-E72D297353CC}">
              <c16:uniqueId val="{00000000-9D0C-4574-BC08-240B98AD57B9}"/>
            </c:ext>
          </c:extLst>
        </c:ser>
        <c:ser>
          <c:idx val="1"/>
          <c:order val="1"/>
          <c:tx>
            <c:strRef>
              <c:f>OV!$M$5</c:f>
              <c:strCache>
                <c:ptCount val="1"/>
                <c:pt idx="0">
                  <c:v>Maximum</c:v>
                </c:pt>
              </c:strCache>
            </c:strRef>
          </c:tx>
          <c:spPr>
            <a:ln w="25400" cap="rnd">
              <a:noFill/>
              <a:round/>
            </a:ln>
            <a:effectLst/>
          </c:spPr>
          <c:marker>
            <c:symbol val="none"/>
          </c:marker>
          <c:cat>
            <c:strRef>
              <c:f>OV!$N$3</c:f>
              <c:strCache>
                <c:ptCount val="1"/>
                <c:pt idx="0">
                  <c:v>Appartement</c:v>
                </c:pt>
              </c:strCache>
            </c:strRef>
          </c:cat>
          <c:val>
            <c:numRef>
              <c:f>OV!$N$5</c:f>
              <c:numCache>
                <c:formatCode>#,##0</c:formatCode>
                <c:ptCount val="1"/>
                <c:pt idx="0">
                  <c:v>12000</c:v>
                </c:pt>
              </c:numCache>
            </c:numRef>
          </c:val>
          <c:smooth val="0"/>
          <c:extLst>
            <c:ext xmlns:c16="http://schemas.microsoft.com/office/drawing/2014/chart" uri="{C3380CC4-5D6E-409C-BE32-E72D297353CC}">
              <c16:uniqueId val="{00000001-9D0C-4574-BC08-240B98AD57B9}"/>
            </c:ext>
          </c:extLst>
        </c:ser>
        <c:ser>
          <c:idx val="2"/>
          <c:order val="2"/>
          <c:tx>
            <c:strRef>
              <c:f>OV!$M$6</c:f>
              <c:strCache>
                <c:ptCount val="1"/>
                <c:pt idx="0">
                  <c:v>Minimum</c:v>
                </c:pt>
              </c:strCache>
            </c:strRef>
          </c:tx>
          <c:spPr>
            <a:ln w="25400" cap="rnd">
              <a:noFill/>
              <a:round/>
            </a:ln>
            <a:effectLst/>
          </c:spPr>
          <c:marker>
            <c:symbol val="none"/>
          </c:marker>
          <c:cat>
            <c:strRef>
              <c:f>OV!$N$3</c:f>
              <c:strCache>
                <c:ptCount val="1"/>
                <c:pt idx="0">
                  <c:v>Appartement</c:v>
                </c:pt>
              </c:strCache>
            </c:strRef>
          </c:cat>
          <c:val>
            <c:numRef>
              <c:f>OV!$N$6</c:f>
              <c:numCache>
                <c:formatCode>#,##0</c:formatCode>
                <c:ptCount val="1"/>
                <c:pt idx="0">
                  <c:v>8985.507246376812</c:v>
                </c:pt>
              </c:numCache>
            </c:numRef>
          </c:val>
          <c:smooth val="0"/>
          <c:extLst>
            <c:ext xmlns:c16="http://schemas.microsoft.com/office/drawing/2014/chart" uri="{C3380CC4-5D6E-409C-BE32-E72D297353CC}">
              <c16:uniqueId val="{00000002-9D0C-4574-BC08-240B98AD57B9}"/>
            </c:ext>
          </c:extLst>
        </c:ser>
        <c:ser>
          <c:idx val="3"/>
          <c:order val="3"/>
          <c:tx>
            <c:strRef>
              <c:f>OV!$M$7</c:f>
              <c:strCache>
                <c:ptCount val="1"/>
                <c:pt idx="0">
                  <c:v>Fermeture</c:v>
                </c:pt>
              </c:strCache>
            </c:strRef>
          </c:tx>
          <c:spPr>
            <a:ln w="25400" cap="rnd">
              <a:noFill/>
              <a:round/>
            </a:ln>
            <a:effectLst/>
          </c:spPr>
          <c:marker>
            <c:symbol val="none"/>
          </c:marker>
          <c:cat>
            <c:strRef>
              <c:f>OV!$N$3</c:f>
              <c:strCache>
                <c:ptCount val="1"/>
                <c:pt idx="0">
                  <c:v>Appartement</c:v>
                </c:pt>
              </c:strCache>
            </c:strRef>
          </c:cat>
          <c:val>
            <c:numRef>
              <c:f>OV!$N$7</c:f>
              <c:numCache>
                <c:formatCode>#,##0</c:formatCode>
                <c:ptCount val="1"/>
                <c:pt idx="0">
                  <c:v>10204.162732873343</c:v>
                </c:pt>
              </c:numCache>
            </c:numRef>
          </c:val>
          <c:smooth val="0"/>
          <c:extLst>
            <c:ext xmlns:c16="http://schemas.microsoft.com/office/drawing/2014/chart" uri="{C3380CC4-5D6E-409C-BE32-E72D297353CC}">
              <c16:uniqueId val="{00000003-9D0C-4574-BC08-240B98AD57B9}"/>
            </c:ext>
          </c:extLst>
        </c:ser>
        <c:dLbls>
          <c:showLegendKey val="0"/>
          <c:showVal val="0"/>
          <c:showCatName val="0"/>
          <c:showSerName val="0"/>
          <c:showPercent val="0"/>
          <c:showBubbleSize val="0"/>
        </c:dLbls>
        <c:hiLowLines>
          <c:spPr>
            <a:ln w="190500" cap="flat" cmpd="sng" algn="ctr">
              <a:solidFill>
                <a:schemeClr val="tx2"/>
              </a:solidFill>
              <a:round/>
              <a:headEnd type="none" w="sm" len="sm"/>
              <a:tailEnd type="none" w="sm" len="sm"/>
            </a:ln>
            <a:effectLst/>
          </c:spPr>
        </c:hiLowLines>
        <c:upDownBars>
          <c:gapWidth val="150"/>
          <c:upBars>
            <c:spPr>
              <a:solidFill>
                <a:schemeClr val="accent2"/>
              </a:solidFill>
              <a:ln w="28575">
                <a:noFill/>
              </a:ln>
              <a:effectLst/>
            </c:spPr>
          </c:upBars>
          <c:downBars>
            <c:spPr>
              <a:solidFill>
                <a:schemeClr val="dk1">
                  <a:lumMod val="65000"/>
                  <a:lumOff val="35000"/>
                </a:schemeClr>
              </a:solidFill>
              <a:ln w="28575">
                <a:solidFill>
                  <a:schemeClr val="tx1">
                    <a:lumMod val="65000"/>
                    <a:lumOff val="35000"/>
                  </a:schemeClr>
                </a:solidFill>
              </a:ln>
              <a:effectLst/>
            </c:spPr>
          </c:downBars>
        </c:upDownBars>
        <c:axId val="1076835648"/>
        <c:axId val="1076837328"/>
      </c:stockChart>
      <c:catAx>
        <c:axId val="1076835648"/>
        <c:scaling>
          <c:orientation val="minMax"/>
        </c:scaling>
        <c:delete val="1"/>
        <c:axPos val="b"/>
        <c:numFmt formatCode="General" sourceLinked="1"/>
        <c:majorTickMark val="none"/>
        <c:minorTickMark val="none"/>
        <c:tickLblPos val="nextTo"/>
        <c:crossAx val="1076837328"/>
        <c:crosses val="autoZero"/>
        <c:auto val="1"/>
        <c:lblAlgn val="ctr"/>
        <c:lblOffset val="100"/>
        <c:noMultiLvlLbl val="0"/>
      </c:catAx>
      <c:valAx>
        <c:axId val="1076837328"/>
        <c:scaling>
          <c:orientation val="minMax"/>
          <c:max val="12100"/>
          <c:min val="88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fr-FR"/>
          </a:p>
        </c:txPr>
        <c:crossAx val="1076835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OL!$M$4</c:f>
              <c:strCache>
                <c:ptCount val="1"/>
                <c:pt idx="0">
                  <c:v>Ouverture</c:v>
                </c:pt>
              </c:strCache>
            </c:strRef>
          </c:tx>
          <c:spPr>
            <a:ln w="25400" cap="rnd">
              <a:noFill/>
              <a:round/>
            </a:ln>
            <a:effectLst/>
          </c:spPr>
          <c:marker>
            <c:symbol val="none"/>
          </c:marker>
          <c:cat>
            <c:strRef>
              <c:f>OL!$N$3</c:f>
              <c:strCache>
                <c:ptCount val="1"/>
                <c:pt idx="0">
                  <c:v>Appartement</c:v>
                </c:pt>
              </c:strCache>
            </c:strRef>
          </c:cat>
          <c:val>
            <c:numRef>
              <c:f>OL!$N$4</c:f>
              <c:numCache>
                <c:formatCode>#,##0</c:formatCode>
                <c:ptCount val="1"/>
                <c:pt idx="0">
                  <c:v>52.39043824701195</c:v>
                </c:pt>
              </c:numCache>
            </c:numRef>
          </c:val>
          <c:smooth val="0"/>
          <c:extLst>
            <c:ext xmlns:c16="http://schemas.microsoft.com/office/drawing/2014/chart" uri="{C3380CC4-5D6E-409C-BE32-E72D297353CC}">
              <c16:uniqueId val="{00000000-191E-48B1-8A30-FDE2E46DCEC1}"/>
            </c:ext>
          </c:extLst>
        </c:ser>
        <c:ser>
          <c:idx val="1"/>
          <c:order val="1"/>
          <c:tx>
            <c:strRef>
              <c:f>OL!$M$5</c:f>
              <c:strCache>
                <c:ptCount val="1"/>
                <c:pt idx="0">
                  <c:v>Maximum</c:v>
                </c:pt>
              </c:strCache>
            </c:strRef>
          </c:tx>
          <c:spPr>
            <a:ln w="25400" cap="rnd">
              <a:noFill/>
              <a:round/>
            </a:ln>
            <a:effectLst/>
          </c:spPr>
          <c:marker>
            <c:symbol val="none"/>
          </c:marker>
          <c:cat>
            <c:strRef>
              <c:f>OL!$N$3</c:f>
              <c:strCache>
                <c:ptCount val="1"/>
                <c:pt idx="0">
                  <c:v>Appartement</c:v>
                </c:pt>
              </c:strCache>
            </c:strRef>
          </c:cat>
          <c:val>
            <c:numRef>
              <c:f>OL!$N$5</c:f>
              <c:numCache>
                <c:formatCode>#,##0</c:formatCode>
                <c:ptCount val="1"/>
                <c:pt idx="0">
                  <c:v>62.5</c:v>
                </c:pt>
              </c:numCache>
            </c:numRef>
          </c:val>
          <c:smooth val="0"/>
          <c:extLst>
            <c:ext xmlns:c16="http://schemas.microsoft.com/office/drawing/2014/chart" uri="{C3380CC4-5D6E-409C-BE32-E72D297353CC}">
              <c16:uniqueId val="{00000001-191E-48B1-8A30-FDE2E46DCEC1}"/>
            </c:ext>
          </c:extLst>
        </c:ser>
        <c:ser>
          <c:idx val="2"/>
          <c:order val="2"/>
          <c:tx>
            <c:strRef>
              <c:f>OL!$M$6</c:f>
              <c:strCache>
                <c:ptCount val="1"/>
                <c:pt idx="0">
                  <c:v>Minimum</c:v>
                </c:pt>
              </c:strCache>
            </c:strRef>
          </c:tx>
          <c:spPr>
            <a:ln w="25400" cap="rnd">
              <a:noFill/>
              <a:round/>
            </a:ln>
            <a:effectLst/>
          </c:spPr>
          <c:marker>
            <c:symbol val="none"/>
          </c:marker>
          <c:cat>
            <c:strRef>
              <c:f>OL!$N$3</c:f>
              <c:strCache>
                <c:ptCount val="1"/>
                <c:pt idx="0">
                  <c:v>Appartement</c:v>
                </c:pt>
              </c:strCache>
            </c:strRef>
          </c:cat>
          <c:val>
            <c:numRef>
              <c:f>OL!$N$6</c:f>
              <c:numCache>
                <c:formatCode>#,##0</c:formatCode>
                <c:ptCount val="1"/>
                <c:pt idx="0">
                  <c:v>41.666666666666664</c:v>
                </c:pt>
              </c:numCache>
            </c:numRef>
          </c:val>
          <c:smooth val="0"/>
          <c:extLst>
            <c:ext xmlns:c16="http://schemas.microsoft.com/office/drawing/2014/chart" uri="{C3380CC4-5D6E-409C-BE32-E72D297353CC}">
              <c16:uniqueId val="{00000002-191E-48B1-8A30-FDE2E46DCEC1}"/>
            </c:ext>
          </c:extLst>
        </c:ser>
        <c:ser>
          <c:idx val="3"/>
          <c:order val="3"/>
          <c:tx>
            <c:strRef>
              <c:f>OL!$M$7</c:f>
              <c:strCache>
                <c:ptCount val="1"/>
                <c:pt idx="0">
                  <c:v>Fermeture</c:v>
                </c:pt>
              </c:strCache>
            </c:strRef>
          </c:tx>
          <c:spPr>
            <a:ln w="25400" cap="rnd">
              <a:noFill/>
              <a:round/>
            </a:ln>
            <a:effectLst/>
          </c:spPr>
          <c:marker>
            <c:symbol val="none"/>
          </c:marker>
          <c:cat>
            <c:strRef>
              <c:f>OL!$N$3</c:f>
              <c:strCache>
                <c:ptCount val="1"/>
                <c:pt idx="0">
                  <c:v>Appartement</c:v>
                </c:pt>
              </c:strCache>
            </c:strRef>
          </c:cat>
          <c:val>
            <c:numRef>
              <c:f>OL!$N$7</c:f>
              <c:numCache>
                <c:formatCode>#,##0</c:formatCode>
                <c:ptCount val="1"/>
                <c:pt idx="0">
                  <c:v>53.364223731371446</c:v>
                </c:pt>
              </c:numCache>
            </c:numRef>
          </c:val>
          <c:smooth val="0"/>
          <c:extLst>
            <c:ext xmlns:c16="http://schemas.microsoft.com/office/drawing/2014/chart" uri="{C3380CC4-5D6E-409C-BE32-E72D297353CC}">
              <c16:uniqueId val="{00000003-191E-48B1-8A30-FDE2E46DCEC1}"/>
            </c:ext>
          </c:extLst>
        </c:ser>
        <c:dLbls>
          <c:showLegendKey val="0"/>
          <c:showVal val="0"/>
          <c:showCatName val="0"/>
          <c:showSerName val="0"/>
          <c:showPercent val="0"/>
          <c:showBubbleSize val="0"/>
        </c:dLbls>
        <c:hiLowLines>
          <c:spPr>
            <a:ln w="190500" cap="flat" cmpd="sng" algn="ctr">
              <a:solidFill>
                <a:schemeClr val="tx2"/>
              </a:solidFill>
              <a:round/>
              <a:headEnd type="none" w="sm" len="sm"/>
              <a:tailEnd type="none" w="sm" len="sm"/>
            </a:ln>
            <a:effectLst/>
          </c:spPr>
        </c:hiLowLines>
        <c:upDownBars>
          <c:gapWidth val="150"/>
          <c:upBars>
            <c:spPr>
              <a:solidFill>
                <a:schemeClr val="accent2"/>
              </a:solidFill>
              <a:ln w="28575">
                <a:noFill/>
              </a:ln>
              <a:effectLst/>
            </c:spPr>
          </c:upBars>
          <c:downBars>
            <c:spPr>
              <a:solidFill>
                <a:schemeClr val="dk1">
                  <a:lumMod val="65000"/>
                  <a:lumOff val="35000"/>
                </a:schemeClr>
              </a:solidFill>
              <a:ln w="28575">
                <a:solidFill>
                  <a:schemeClr val="tx1">
                    <a:lumMod val="65000"/>
                    <a:lumOff val="35000"/>
                  </a:schemeClr>
                </a:solidFill>
              </a:ln>
              <a:effectLst/>
            </c:spPr>
          </c:downBars>
        </c:upDownBars>
        <c:axId val="120008560"/>
        <c:axId val="120009120"/>
      </c:stockChart>
      <c:catAx>
        <c:axId val="120008560"/>
        <c:scaling>
          <c:orientation val="minMax"/>
        </c:scaling>
        <c:delete val="1"/>
        <c:axPos val="b"/>
        <c:numFmt formatCode="General" sourceLinked="1"/>
        <c:majorTickMark val="none"/>
        <c:minorTickMark val="none"/>
        <c:tickLblPos val="nextTo"/>
        <c:crossAx val="120009120"/>
        <c:crosses val="autoZero"/>
        <c:auto val="1"/>
        <c:lblAlgn val="ctr"/>
        <c:lblOffset val="100"/>
        <c:noMultiLvlLbl val="0"/>
      </c:catAx>
      <c:valAx>
        <c:axId val="120009120"/>
        <c:scaling>
          <c:orientation val="minMax"/>
          <c:max val="64"/>
          <c:min val="41"/>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fr-FR"/>
          </a:p>
        </c:txPr>
        <c:crossAx val="120008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CV!$P$4</c:f>
              <c:strCache>
                <c:ptCount val="1"/>
                <c:pt idx="0">
                  <c:v>Ouverture</c:v>
                </c:pt>
              </c:strCache>
            </c:strRef>
          </c:tx>
          <c:spPr>
            <a:ln w="25400" cap="rnd">
              <a:noFill/>
              <a:round/>
            </a:ln>
            <a:effectLst/>
          </c:spPr>
          <c:marker>
            <c:symbol val="none"/>
          </c:marker>
          <c:cat>
            <c:strRef>
              <c:f>CV!$Q$3</c:f>
              <c:strCache>
                <c:ptCount val="1"/>
                <c:pt idx="0">
                  <c:v>Appartement</c:v>
                </c:pt>
              </c:strCache>
            </c:strRef>
          </c:cat>
          <c:val>
            <c:numRef>
              <c:f>CV!$Q$4</c:f>
              <c:numCache>
                <c:formatCode>#,##0</c:formatCode>
                <c:ptCount val="1"/>
                <c:pt idx="0">
                  <c:v>9075.5249138201198</c:v>
                </c:pt>
              </c:numCache>
            </c:numRef>
          </c:val>
          <c:smooth val="0"/>
          <c:extLst>
            <c:ext xmlns:c16="http://schemas.microsoft.com/office/drawing/2014/chart" uri="{C3380CC4-5D6E-409C-BE32-E72D297353CC}">
              <c16:uniqueId val="{00000000-D274-49A2-8275-F2A4A1FBBCF3}"/>
            </c:ext>
          </c:extLst>
        </c:ser>
        <c:ser>
          <c:idx val="1"/>
          <c:order val="1"/>
          <c:tx>
            <c:strRef>
              <c:f>CV!$P$5</c:f>
              <c:strCache>
                <c:ptCount val="1"/>
                <c:pt idx="0">
                  <c:v>Maximum</c:v>
                </c:pt>
              </c:strCache>
            </c:strRef>
          </c:tx>
          <c:spPr>
            <a:ln w="25400" cap="rnd">
              <a:noFill/>
              <a:round/>
            </a:ln>
            <a:effectLst/>
          </c:spPr>
          <c:marker>
            <c:symbol val="none"/>
          </c:marker>
          <c:cat>
            <c:strRef>
              <c:f>CV!$Q$3</c:f>
              <c:strCache>
                <c:ptCount val="1"/>
                <c:pt idx="0">
                  <c:v>Appartement</c:v>
                </c:pt>
              </c:strCache>
            </c:strRef>
          </c:cat>
          <c:val>
            <c:numRef>
              <c:f>CV!$Q$5</c:f>
              <c:numCache>
                <c:formatCode>#,##0</c:formatCode>
                <c:ptCount val="1"/>
                <c:pt idx="0">
                  <c:v>10512.820512820514</c:v>
                </c:pt>
              </c:numCache>
            </c:numRef>
          </c:val>
          <c:smooth val="0"/>
          <c:extLst>
            <c:ext xmlns:c16="http://schemas.microsoft.com/office/drawing/2014/chart" uri="{C3380CC4-5D6E-409C-BE32-E72D297353CC}">
              <c16:uniqueId val="{00000001-D274-49A2-8275-F2A4A1FBBCF3}"/>
            </c:ext>
          </c:extLst>
        </c:ser>
        <c:ser>
          <c:idx val="2"/>
          <c:order val="2"/>
          <c:tx>
            <c:strRef>
              <c:f>CV!$P$6</c:f>
              <c:strCache>
                <c:ptCount val="1"/>
                <c:pt idx="0">
                  <c:v>Minimum</c:v>
                </c:pt>
              </c:strCache>
            </c:strRef>
          </c:tx>
          <c:spPr>
            <a:ln w="25400" cap="rnd">
              <a:noFill/>
              <a:round/>
            </a:ln>
            <a:effectLst/>
          </c:spPr>
          <c:marker>
            <c:symbol val="none"/>
          </c:marker>
          <c:cat>
            <c:strRef>
              <c:f>CV!$Q$3</c:f>
              <c:strCache>
                <c:ptCount val="1"/>
                <c:pt idx="0">
                  <c:v>Appartement</c:v>
                </c:pt>
              </c:strCache>
            </c:strRef>
          </c:cat>
          <c:val>
            <c:numRef>
              <c:f>CV!$Q$6</c:f>
              <c:numCache>
                <c:formatCode>#,##0</c:formatCode>
                <c:ptCount val="1"/>
                <c:pt idx="0">
                  <c:v>7077.9220779220777</c:v>
                </c:pt>
              </c:numCache>
            </c:numRef>
          </c:val>
          <c:smooth val="0"/>
          <c:extLst>
            <c:ext xmlns:c16="http://schemas.microsoft.com/office/drawing/2014/chart" uri="{C3380CC4-5D6E-409C-BE32-E72D297353CC}">
              <c16:uniqueId val="{00000002-D274-49A2-8275-F2A4A1FBBCF3}"/>
            </c:ext>
          </c:extLst>
        </c:ser>
        <c:ser>
          <c:idx val="3"/>
          <c:order val="3"/>
          <c:tx>
            <c:strRef>
              <c:f>CV!$P$7</c:f>
              <c:strCache>
                <c:ptCount val="1"/>
                <c:pt idx="0">
                  <c:v>Fermeture</c:v>
                </c:pt>
              </c:strCache>
            </c:strRef>
          </c:tx>
          <c:spPr>
            <a:ln w="25400" cap="rnd">
              <a:noFill/>
              <a:round/>
            </a:ln>
            <a:effectLst/>
          </c:spPr>
          <c:marker>
            <c:symbol val="none"/>
          </c:marker>
          <c:cat>
            <c:strRef>
              <c:f>CV!$Q$3</c:f>
              <c:strCache>
                <c:ptCount val="1"/>
                <c:pt idx="0">
                  <c:v>Appartement</c:v>
                </c:pt>
              </c:strCache>
            </c:strRef>
          </c:cat>
          <c:val>
            <c:numRef>
              <c:f>CV!$Q$7</c:f>
              <c:numCache>
                <c:formatCode>#,##0</c:formatCode>
                <c:ptCount val="1"/>
                <c:pt idx="0">
                  <c:v>9177.431748966319</c:v>
                </c:pt>
              </c:numCache>
            </c:numRef>
          </c:val>
          <c:smooth val="0"/>
          <c:extLst>
            <c:ext xmlns:c16="http://schemas.microsoft.com/office/drawing/2014/chart" uri="{C3380CC4-5D6E-409C-BE32-E72D297353CC}">
              <c16:uniqueId val="{00000003-D274-49A2-8275-F2A4A1FBBCF3}"/>
            </c:ext>
          </c:extLst>
        </c:ser>
        <c:dLbls>
          <c:showLegendKey val="0"/>
          <c:showVal val="0"/>
          <c:showCatName val="0"/>
          <c:showSerName val="0"/>
          <c:showPercent val="0"/>
          <c:showBubbleSize val="0"/>
        </c:dLbls>
        <c:hiLowLines>
          <c:spPr>
            <a:ln w="190500" cap="flat" cmpd="sng" algn="ctr">
              <a:solidFill>
                <a:schemeClr val="tx2"/>
              </a:solidFill>
              <a:round/>
              <a:headEnd type="none" w="sm" len="sm"/>
              <a:tailEnd type="none" w="sm" len="sm"/>
            </a:ln>
            <a:effectLst/>
          </c:spPr>
        </c:hiLowLines>
        <c:upDownBars>
          <c:gapWidth val="150"/>
          <c:upBars>
            <c:spPr>
              <a:solidFill>
                <a:schemeClr val="accent2"/>
              </a:solidFill>
              <a:ln w="28575">
                <a:noFill/>
              </a:ln>
              <a:effectLst/>
            </c:spPr>
          </c:upBars>
          <c:downBars>
            <c:spPr>
              <a:solidFill>
                <a:schemeClr val="dk1">
                  <a:lumMod val="65000"/>
                  <a:lumOff val="35000"/>
                </a:schemeClr>
              </a:solidFill>
              <a:ln w="28575">
                <a:solidFill>
                  <a:schemeClr val="tx1">
                    <a:lumMod val="65000"/>
                    <a:lumOff val="35000"/>
                  </a:schemeClr>
                </a:solidFill>
              </a:ln>
              <a:effectLst/>
            </c:spPr>
          </c:downBars>
        </c:upDownBars>
        <c:axId val="1054825744"/>
        <c:axId val="1054828544"/>
      </c:stockChart>
      <c:catAx>
        <c:axId val="1054825744"/>
        <c:scaling>
          <c:orientation val="minMax"/>
        </c:scaling>
        <c:delete val="1"/>
        <c:axPos val="b"/>
        <c:numFmt formatCode="General" sourceLinked="1"/>
        <c:majorTickMark val="none"/>
        <c:minorTickMark val="none"/>
        <c:tickLblPos val="nextTo"/>
        <c:crossAx val="1054828544"/>
        <c:crosses val="autoZero"/>
        <c:auto val="1"/>
        <c:lblAlgn val="ctr"/>
        <c:lblOffset val="100"/>
        <c:noMultiLvlLbl val="0"/>
      </c:catAx>
      <c:valAx>
        <c:axId val="1054828544"/>
        <c:scaling>
          <c:orientation val="minMax"/>
          <c:max val="10600"/>
          <c:min val="700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fr-FR"/>
          </a:p>
        </c:txPr>
        <c:crossAx val="1054825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3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35000"/>
            <a:lumOff val="6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
  <cs:dataPoint3D>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28575">
        <a:solidFill>
          <a:schemeClr val="tx1">
            <a:lumMod val="65000"/>
            <a:lumOff val="35000"/>
          </a:schemeClr>
        </a:solidFill>
      </a:ln>
    </cs:spPr>
  </cs:downBar>
  <cs:dropLine>
    <cs:lnRef idx="0"/>
    <cs:fillRef idx="0"/>
    <cs:effectRef idx="0"/>
    <cs:fontRef idx="minor">
      <a:schemeClr val="dk1"/>
    </cs:fontRef>
    <cs:spPr>
      <a:ln w="9525">
        <a:solidFill>
          <a:schemeClr val="tx1">
            <a:lumMod val="50000"/>
            <a:lumOff val="50000"/>
          </a:schemeClr>
        </a:solidFill>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25400"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28575">
        <a:solidFill>
          <a:schemeClr val="tx1">
            <a:lumMod val="50000"/>
            <a:lumOff val="50000"/>
          </a:schemeClr>
        </a:solidFill>
      </a:ln>
    </cs:spPr>
  </cs:upBar>
  <cs:valueAxis>
    <cs:lnRef idx="0"/>
    <cs:fillRef idx="0"/>
    <cs:effectRef idx="0"/>
    <cs:fontRef idx="minor">
      <a:schemeClr val="tx1">
        <a:lumMod val="65000"/>
        <a:lumOff val="35000"/>
      </a:schemeClr>
    </cs:fontRef>
    <cs:defRPr sz="900" b="1"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3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35000"/>
            <a:lumOff val="6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
  <cs:dataPoint3D>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28575">
        <a:solidFill>
          <a:schemeClr val="tx1">
            <a:lumMod val="65000"/>
            <a:lumOff val="35000"/>
          </a:schemeClr>
        </a:solidFill>
      </a:ln>
    </cs:spPr>
  </cs:downBar>
  <cs:dropLine>
    <cs:lnRef idx="0"/>
    <cs:fillRef idx="0"/>
    <cs:effectRef idx="0"/>
    <cs:fontRef idx="minor">
      <a:schemeClr val="dk1"/>
    </cs:fontRef>
    <cs:spPr>
      <a:ln w="9525">
        <a:solidFill>
          <a:schemeClr val="tx1">
            <a:lumMod val="50000"/>
            <a:lumOff val="50000"/>
          </a:schemeClr>
        </a:solidFill>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25400"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28575">
        <a:solidFill>
          <a:schemeClr val="tx1">
            <a:lumMod val="50000"/>
            <a:lumOff val="50000"/>
          </a:schemeClr>
        </a:solidFill>
      </a:ln>
    </cs:spPr>
  </cs:upBar>
  <cs:valueAxis>
    <cs:lnRef idx="0"/>
    <cs:fillRef idx="0"/>
    <cs:effectRef idx="0"/>
    <cs:fontRef idx="minor">
      <a:schemeClr val="tx1">
        <a:lumMod val="65000"/>
        <a:lumOff val="35000"/>
      </a:schemeClr>
    </cs:fontRef>
    <cs:defRPr sz="900" b="1"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3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35000"/>
            <a:lumOff val="6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
  <cs:dataPoint3D>
    <cs:lnRef idx="0">
      <cs:styleClr val="auto"/>
    </cs:lnRef>
    <cs:fillRef idx="0">
      <cs:styleClr val="auto"/>
    </cs:fillRef>
    <cs:effectRef idx="0">
      <cs:styleClr val="auto"/>
    </cs:effectRef>
    <cs:fontRef idx="minor">
      <a:schemeClr val="tx1"/>
    </cs:fontRef>
    <cs:spPr>
      <a:solidFill>
        <a:schemeClr val="phClr">
          <a:alpha val="10000"/>
        </a:schemeClr>
      </a:solidFill>
      <a:ln w="28575">
        <a:solidFill>
          <a:schemeClr val="phClr"/>
        </a:solidFill>
      </a:ln>
      <a:effectLst>
        <a:innerShdw blurRad="114300">
          <a:schemeClr val="phClr"/>
        </a:innerShdw>
      </a:effectLst>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28575">
        <a:solidFill>
          <a:schemeClr val="tx1">
            <a:lumMod val="65000"/>
            <a:lumOff val="35000"/>
          </a:schemeClr>
        </a:solidFill>
      </a:ln>
    </cs:spPr>
  </cs:downBar>
  <cs:dropLine>
    <cs:lnRef idx="0"/>
    <cs:fillRef idx="0"/>
    <cs:effectRef idx="0"/>
    <cs:fontRef idx="minor">
      <a:schemeClr val="dk1"/>
    </cs:fontRef>
    <cs:spPr>
      <a:ln w="9525">
        <a:solidFill>
          <a:schemeClr val="tx1">
            <a:lumMod val="50000"/>
            <a:lumOff val="50000"/>
          </a:schemeClr>
        </a:solidFill>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25400"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28575">
        <a:solidFill>
          <a:schemeClr val="tx1">
            <a:lumMod val="50000"/>
            <a:lumOff val="50000"/>
          </a:schemeClr>
        </a:solidFill>
      </a:ln>
    </cs:spPr>
  </cs:upBar>
  <cs:valueAxis>
    <cs:lnRef idx="0"/>
    <cs:fillRef idx="0"/>
    <cs:effectRef idx="0"/>
    <cs:fontRef idx="minor">
      <a:schemeClr val="tx1">
        <a:lumMod val="65000"/>
        <a:lumOff val="35000"/>
      </a:schemeClr>
    </cs:fontRef>
    <cs:defRPr sz="900" b="1"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45862" cy="497333"/>
          </a:xfrm>
          <a:prstGeom prst="rect">
            <a:avLst/>
          </a:prstGeom>
        </p:spPr>
        <p:txBody>
          <a:bodyPr vert="horz" lIns="88221" tIns="44111" rIns="88221" bIns="44111" rtlCol="0"/>
          <a:lstStyle>
            <a:lvl1pPr algn="l">
              <a:defRPr sz="1200"/>
            </a:lvl1pPr>
          </a:lstStyle>
          <a:p>
            <a:endParaRPr lang="fr-FR"/>
          </a:p>
        </p:txBody>
      </p:sp>
      <p:sp>
        <p:nvSpPr>
          <p:cNvPr id="3" name="Espace réservé de la date 2"/>
          <p:cNvSpPr>
            <a:spLocks noGrp="1"/>
          </p:cNvSpPr>
          <p:nvPr>
            <p:ph type="dt" sz="quarter" idx="1"/>
          </p:nvPr>
        </p:nvSpPr>
        <p:spPr>
          <a:xfrm>
            <a:off x="3850294" y="1"/>
            <a:ext cx="2945862" cy="497333"/>
          </a:xfrm>
          <a:prstGeom prst="rect">
            <a:avLst/>
          </a:prstGeom>
        </p:spPr>
        <p:txBody>
          <a:bodyPr vert="horz" lIns="88221" tIns="44111" rIns="88221" bIns="44111" rtlCol="0"/>
          <a:lstStyle>
            <a:lvl1pPr algn="r">
              <a:defRPr sz="1200"/>
            </a:lvl1pPr>
          </a:lstStyle>
          <a:p>
            <a:fld id="{ECC8947F-1816-441C-A06B-D71DBB01914E}" type="datetimeFigureOut">
              <a:rPr lang="fr-FR" smtClean="0"/>
              <a:t>02/01/2023</a:t>
            </a:fld>
            <a:endParaRPr lang="fr-FR"/>
          </a:p>
        </p:txBody>
      </p:sp>
      <p:sp>
        <p:nvSpPr>
          <p:cNvPr id="4" name="Espace réservé du pied de page 3"/>
          <p:cNvSpPr>
            <a:spLocks noGrp="1"/>
          </p:cNvSpPr>
          <p:nvPr>
            <p:ph type="ftr" sz="quarter" idx="2"/>
          </p:nvPr>
        </p:nvSpPr>
        <p:spPr>
          <a:xfrm>
            <a:off x="0" y="9429305"/>
            <a:ext cx="2945862" cy="497333"/>
          </a:xfrm>
          <a:prstGeom prst="rect">
            <a:avLst/>
          </a:prstGeom>
        </p:spPr>
        <p:txBody>
          <a:bodyPr vert="horz" lIns="88221" tIns="44111" rIns="88221" bIns="44111"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294" y="9429305"/>
            <a:ext cx="2945862" cy="497333"/>
          </a:xfrm>
          <a:prstGeom prst="rect">
            <a:avLst/>
          </a:prstGeom>
        </p:spPr>
        <p:txBody>
          <a:bodyPr vert="horz" lIns="88221" tIns="44111" rIns="88221" bIns="44111" rtlCol="0" anchor="b"/>
          <a:lstStyle>
            <a:lvl1pPr algn="r">
              <a:defRPr sz="1200"/>
            </a:lvl1pPr>
          </a:lstStyle>
          <a:p>
            <a:fld id="{E7F8BED1-D4F2-4747-A194-13AE48AFA897}" type="slidenum">
              <a:rPr lang="fr-FR" smtClean="0"/>
              <a:t>‹N°›</a:t>
            </a:fld>
            <a:endParaRPr lang="fr-FR"/>
          </a:p>
        </p:txBody>
      </p:sp>
    </p:spTree>
    <p:extLst>
      <p:ext uri="{BB962C8B-B14F-4D97-AF65-F5344CB8AC3E}">
        <p14:creationId xmlns:p14="http://schemas.microsoft.com/office/powerpoint/2010/main" val="4261543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2"/>
            <a:ext cx="2946400" cy="496808"/>
          </a:xfrm>
          <a:prstGeom prst="rect">
            <a:avLst/>
          </a:prstGeom>
        </p:spPr>
        <p:txBody>
          <a:bodyPr vert="horz" lIns="91722" tIns="45861" rIns="91722" bIns="45861" rtlCol="0"/>
          <a:lstStyle>
            <a:lvl1pPr algn="l">
              <a:defRPr sz="1200"/>
            </a:lvl1pPr>
          </a:lstStyle>
          <a:p>
            <a:endParaRPr lang="fr-FR" dirty="0"/>
          </a:p>
        </p:txBody>
      </p:sp>
      <p:sp>
        <p:nvSpPr>
          <p:cNvPr id="3" name="Espace réservé de la date 2"/>
          <p:cNvSpPr>
            <a:spLocks noGrp="1"/>
          </p:cNvSpPr>
          <p:nvPr>
            <p:ph type="dt" idx="1"/>
          </p:nvPr>
        </p:nvSpPr>
        <p:spPr>
          <a:xfrm>
            <a:off x="3849690" y="2"/>
            <a:ext cx="2946400" cy="496808"/>
          </a:xfrm>
          <a:prstGeom prst="rect">
            <a:avLst/>
          </a:prstGeom>
        </p:spPr>
        <p:txBody>
          <a:bodyPr vert="horz" lIns="91722" tIns="45861" rIns="91722" bIns="45861" rtlCol="0"/>
          <a:lstStyle>
            <a:lvl1pPr algn="r">
              <a:defRPr sz="1200"/>
            </a:lvl1pPr>
          </a:lstStyle>
          <a:p>
            <a:fld id="{54CFC438-45AA-44D3-BAB4-687E0CEB8B4E}" type="datetimeFigureOut">
              <a:rPr lang="fr-FR" smtClean="0"/>
              <a:t>02/01/2023</a:t>
            </a:fld>
            <a:endParaRPr lang="fr-FR" dirty="0"/>
          </a:p>
        </p:txBody>
      </p:sp>
      <p:sp>
        <p:nvSpPr>
          <p:cNvPr id="4" name="Espace réservé de l'image des diapositives 3"/>
          <p:cNvSpPr>
            <a:spLocks noGrp="1" noRot="1" noChangeAspect="1"/>
          </p:cNvSpPr>
          <p:nvPr>
            <p:ph type="sldImg" idx="2"/>
          </p:nvPr>
        </p:nvSpPr>
        <p:spPr>
          <a:xfrm>
            <a:off x="2109788" y="742950"/>
            <a:ext cx="2578100" cy="3724275"/>
          </a:xfrm>
          <a:prstGeom prst="rect">
            <a:avLst/>
          </a:prstGeom>
          <a:noFill/>
          <a:ln w="12700">
            <a:solidFill>
              <a:prstClr val="black"/>
            </a:solidFill>
          </a:ln>
        </p:spPr>
        <p:txBody>
          <a:bodyPr vert="horz" lIns="91722" tIns="45861" rIns="91722" bIns="45861" rtlCol="0" anchor="ctr"/>
          <a:lstStyle/>
          <a:p>
            <a:endParaRPr lang="fr-FR" dirty="0"/>
          </a:p>
        </p:txBody>
      </p:sp>
      <p:sp>
        <p:nvSpPr>
          <p:cNvPr id="5" name="Espace réservé des commentaires 4"/>
          <p:cNvSpPr>
            <a:spLocks noGrp="1"/>
          </p:cNvSpPr>
          <p:nvPr>
            <p:ph type="body" sz="quarter" idx="3"/>
          </p:nvPr>
        </p:nvSpPr>
        <p:spPr>
          <a:xfrm>
            <a:off x="679452" y="4715711"/>
            <a:ext cx="5438775" cy="4466511"/>
          </a:xfrm>
          <a:prstGeom prst="rect">
            <a:avLst/>
          </a:prstGeom>
        </p:spPr>
        <p:txBody>
          <a:bodyPr vert="horz" lIns="91722" tIns="45861" rIns="91722" bIns="45861"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245"/>
            <a:ext cx="2946400" cy="496808"/>
          </a:xfrm>
          <a:prstGeom prst="rect">
            <a:avLst/>
          </a:prstGeom>
        </p:spPr>
        <p:txBody>
          <a:bodyPr vert="horz" lIns="91722" tIns="45861" rIns="91722" bIns="45861"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49690" y="9428245"/>
            <a:ext cx="2946400" cy="496808"/>
          </a:xfrm>
          <a:prstGeom prst="rect">
            <a:avLst/>
          </a:prstGeom>
        </p:spPr>
        <p:txBody>
          <a:bodyPr vert="horz" lIns="91722" tIns="45861" rIns="91722" bIns="45861" rtlCol="0" anchor="b"/>
          <a:lstStyle>
            <a:lvl1pPr algn="r">
              <a:defRPr sz="1200"/>
            </a:lvl1pPr>
          </a:lstStyle>
          <a:p>
            <a:fld id="{4F374125-E15D-433F-9CB5-D150912C9105}" type="slidenum">
              <a:rPr lang="fr-FR" smtClean="0"/>
              <a:pPr/>
              <a:t>‹N°›</a:t>
            </a:fld>
            <a:endParaRPr lang="fr-FR" dirty="0"/>
          </a:p>
        </p:txBody>
      </p:sp>
    </p:spTree>
    <p:extLst>
      <p:ext uri="{BB962C8B-B14F-4D97-AF65-F5344CB8AC3E}">
        <p14:creationId xmlns:p14="http://schemas.microsoft.com/office/powerpoint/2010/main" val="29705331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C3A4A133-3DC2-4F93-A54C-1DBE95156162}" type="slidenum">
              <a:rPr lang="fr-BE" smtClean="0"/>
              <a:t>1</a:t>
            </a:fld>
            <a:endParaRPr lang="fr-BE"/>
          </a:p>
        </p:txBody>
      </p:sp>
    </p:spTree>
    <p:extLst>
      <p:ext uri="{BB962C8B-B14F-4D97-AF65-F5344CB8AC3E}">
        <p14:creationId xmlns:p14="http://schemas.microsoft.com/office/powerpoint/2010/main" val="4194923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20</a:t>
            </a:fld>
            <a:endParaRPr lang="fr-FR" dirty="0"/>
          </a:p>
        </p:txBody>
      </p:sp>
    </p:spTree>
    <p:extLst>
      <p:ext uri="{BB962C8B-B14F-4D97-AF65-F5344CB8AC3E}">
        <p14:creationId xmlns:p14="http://schemas.microsoft.com/office/powerpoint/2010/main" val="1192207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21</a:t>
            </a:fld>
            <a:endParaRPr lang="fr-FR" dirty="0"/>
          </a:p>
        </p:txBody>
      </p:sp>
    </p:spTree>
    <p:extLst>
      <p:ext uri="{BB962C8B-B14F-4D97-AF65-F5344CB8AC3E}">
        <p14:creationId xmlns:p14="http://schemas.microsoft.com/office/powerpoint/2010/main" val="285685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2011363" y="719138"/>
            <a:ext cx="2486025" cy="3590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sm" len="sm"/>
            <a:tailEnd type="none" w="sm" len="sm"/>
          </a:ln>
        </p:spPr>
      </p:sp>
      <p:sp>
        <p:nvSpPr>
          <p:cNvPr id="121" name="Shape 121"/>
          <p:cNvSpPr>
            <a:spLocks noGrp="1"/>
          </p:cNvSpPr>
          <p:nvPr>
            <p:ph type="body" idx="1"/>
          </p:nvPr>
        </p:nvSpPr>
        <p:spPr>
          <a:xfrm>
            <a:off x="650888" y="4549132"/>
            <a:ext cx="5207091" cy="362801"/>
          </a:xfrm>
          <a:prstGeom prst="rect">
            <a:avLst/>
          </a:prstGeom>
          <a:noFill/>
          <a:ln>
            <a:noFill/>
          </a:ln>
        </p:spPr>
        <p:txBody>
          <a:bodyPr lIns="88206" tIns="88206" rIns="88206" bIns="88206" anchor="t" anchorCtr="0">
            <a:spAutoFit/>
          </a:bodyPr>
          <a:lstStyle/>
          <a:p>
            <a:endParaRPr dirty="0"/>
          </a:p>
        </p:txBody>
      </p:sp>
      <p:sp>
        <p:nvSpPr>
          <p:cNvPr id="3" name="Espace réservé du numéro de diapositive 2"/>
          <p:cNvSpPr>
            <a:spLocks noGrp="1"/>
          </p:cNvSpPr>
          <p:nvPr>
            <p:ph type="sldNum" sz="quarter" idx="10"/>
          </p:nvPr>
        </p:nvSpPr>
        <p:spPr/>
        <p:txBody>
          <a:bodyPr/>
          <a:lstStyle/>
          <a:p>
            <a:fld id="{4F374125-E15D-433F-9CB5-D150912C9105}" type="slidenum">
              <a:rPr lang="fr-FR" smtClean="0"/>
              <a:pPr/>
              <a:t>23</a:t>
            </a:fld>
            <a:endParaRPr lang="fr-FR" dirty="0"/>
          </a:p>
        </p:txBody>
      </p:sp>
    </p:spTree>
    <p:extLst>
      <p:ext uri="{BB962C8B-B14F-4D97-AF65-F5344CB8AC3E}">
        <p14:creationId xmlns:p14="http://schemas.microsoft.com/office/powerpoint/2010/main" val="166062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2011363" y="719138"/>
            <a:ext cx="2486025" cy="3590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sm" len="sm"/>
            <a:tailEnd type="none" w="sm" len="sm"/>
          </a:ln>
        </p:spPr>
      </p:sp>
      <p:sp>
        <p:nvSpPr>
          <p:cNvPr id="121" name="Shape 121"/>
          <p:cNvSpPr>
            <a:spLocks noGrp="1"/>
          </p:cNvSpPr>
          <p:nvPr>
            <p:ph type="body" idx="1"/>
          </p:nvPr>
        </p:nvSpPr>
        <p:spPr>
          <a:xfrm>
            <a:off x="650888" y="4549132"/>
            <a:ext cx="5207091" cy="362801"/>
          </a:xfrm>
          <a:prstGeom prst="rect">
            <a:avLst/>
          </a:prstGeom>
          <a:noFill/>
          <a:ln>
            <a:noFill/>
          </a:ln>
        </p:spPr>
        <p:txBody>
          <a:bodyPr lIns="88206" tIns="88206" rIns="88206" bIns="88206" anchor="t" anchorCtr="0">
            <a:spAutoFit/>
          </a:bodyPr>
          <a:lstStyle/>
          <a:p>
            <a:endParaRPr dirty="0"/>
          </a:p>
        </p:txBody>
      </p:sp>
      <p:sp>
        <p:nvSpPr>
          <p:cNvPr id="3" name="Espace réservé du numéro de diapositive 2"/>
          <p:cNvSpPr>
            <a:spLocks noGrp="1"/>
          </p:cNvSpPr>
          <p:nvPr>
            <p:ph type="sldNum" sz="quarter" idx="10"/>
          </p:nvPr>
        </p:nvSpPr>
        <p:spPr/>
        <p:txBody>
          <a:bodyPr/>
          <a:lstStyle/>
          <a:p>
            <a:fld id="{4F374125-E15D-433F-9CB5-D150912C9105}" type="slidenum">
              <a:rPr lang="fr-FR" smtClean="0"/>
              <a:pPr/>
              <a:t>24</a:t>
            </a:fld>
            <a:endParaRPr lang="fr-FR" dirty="0"/>
          </a:p>
        </p:txBody>
      </p:sp>
    </p:spTree>
    <p:extLst>
      <p:ext uri="{BB962C8B-B14F-4D97-AF65-F5344CB8AC3E}">
        <p14:creationId xmlns:p14="http://schemas.microsoft.com/office/powerpoint/2010/main" val="2444300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2011363" y="719138"/>
            <a:ext cx="2486025" cy="3590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sm" len="sm"/>
            <a:tailEnd type="none" w="sm" len="sm"/>
          </a:ln>
        </p:spPr>
      </p:sp>
      <p:sp>
        <p:nvSpPr>
          <p:cNvPr id="121" name="Shape 121"/>
          <p:cNvSpPr>
            <a:spLocks noGrp="1"/>
          </p:cNvSpPr>
          <p:nvPr>
            <p:ph type="body" idx="1"/>
          </p:nvPr>
        </p:nvSpPr>
        <p:spPr>
          <a:xfrm>
            <a:off x="650888" y="4549132"/>
            <a:ext cx="5207091" cy="362801"/>
          </a:xfrm>
          <a:prstGeom prst="rect">
            <a:avLst/>
          </a:prstGeom>
          <a:noFill/>
          <a:ln>
            <a:noFill/>
          </a:ln>
        </p:spPr>
        <p:txBody>
          <a:bodyPr lIns="88206" tIns="88206" rIns="88206" bIns="88206" anchor="t" anchorCtr="0">
            <a:spAutoFit/>
          </a:bodyPr>
          <a:lstStyle/>
          <a:p>
            <a:endParaRPr dirty="0"/>
          </a:p>
        </p:txBody>
      </p:sp>
      <p:sp>
        <p:nvSpPr>
          <p:cNvPr id="3" name="Espace réservé du numéro de diapositive 2"/>
          <p:cNvSpPr>
            <a:spLocks noGrp="1"/>
          </p:cNvSpPr>
          <p:nvPr>
            <p:ph type="sldNum" sz="quarter" idx="10"/>
          </p:nvPr>
        </p:nvSpPr>
        <p:spPr/>
        <p:txBody>
          <a:bodyPr/>
          <a:lstStyle/>
          <a:p>
            <a:fld id="{4F374125-E15D-433F-9CB5-D150912C9105}" type="slidenum">
              <a:rPr lang="fr-FR" smtClean="0"/>
              <a:pPr/>
              <a:t>25</a:t>
            </a:fld>
            <a:endParaRPr lang="fr-FR" dirty="0"/>
          </a:p>
        </p:txBody>
      </p:sp>
    </p:spTree>
    <p:extLst>
      <p:ext uri="{BB962C8B-B14F-4D97-AF65-F5344CB8AC3E}">
        <p14:creationId xmlns:p14="http://schemas.microsoft.com/office/powerpoint/2010/main" val="274452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0913" y="766763"/>
            <a:ext cx="2657475" cy="3838575"/>
          </a:xfrm>
        </p:spPr>
      </p:sp>
      <p:sp>
        <p:nvSpPr>
          <p:cNvPr id="3" name="Notes Placeholder 2"/>
          <p:cNvSpPr>
            <a:spLocks noGrp="1"/>
          </p:cNvSpPr>
          <p:nvPr>
            <p:ph type="body" idx="1"/>
          </p:nvPr>
        </p:nvSpPr>
        <p:spPr/>
        <p:txBody>
          <a:bodyPr/>
          <a:lstStyle/>
          <a:p>
            <a:endParaRPr lang="fr-FR"/>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2</a:t>
            </a:fld>
            <a:endParaRPr lang="fr-FR" dirty="0"/>
          </a:p>
        </p:txBody>
      </p:sp>
    </p:spTree>
    <p:extLst>
      <p:ext uri="{BB962C8B-B14F-4D97-AF65-F5344CB8AC3E}">
        <p14:creationId xmlns:p14="http://schemas.microsoft.com/office/powerpoint/2010/main" val="1510619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3</a:t>
            </a:fld>
            <a:endParaRPr lang="fr-FR" dirty="0"/>
          </a:p>
        </p:txBody>
      </p:sp>
    </p:spTree>
    <p:extLst>
      <p:ext uri="{BB962C8B-B14F-4D97-AF65-F5344CB8AC3E}">
        <p14:creationId xmlns:p14="http://schemas.microsoft.com/office/powerpoint/2010/main" val="413063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4</a:t>
            </a:fld>
            <a:endParaRPr lang="fr-FR" dirty="0"/>
          </a:p>
        </p:txBody>
      </p:sp>
    </p:spTree>
    <p:extLst>
      <p:ext uri="{BB962C8B-B14F-4D97-AF65-F5344CB8AC3E}">
        <p14:creationId xmlns:p14="http://schemas.microsoft.com/office/powerpoint/2010/main" val="743190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6</a:t>
            </a:fld>
            <a:endParaRPr lang="fr-FR" dirty="0"/>
          </a:p>
        </p:txBody>
      </p:sp>
    </p:spTree>
    <p:extLst>
      <p:ext uri="{BB962C8B-B14F-4D97-AF65-F5344CB8AC3E}">
        <p14:creationId xmlns:p14="http://schemas.microsoft.com/office/powerpoint/2010/main" val="3997958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7</a:t>
            </a:fld>
            <a:endParaRPr lang="fr-FR" dirty="0"/>
          </a:p>
        </p:txBody>
      </p:sp>
    </p:spTree>
    <p:extLst>
      <p:ext uri="{BB962C8B-B14F-4D97-AF65-F5344CB8AC3E}">
        <p14:creationId xmlns:p14="http://schemas.microsoft.com/office/powerpoint/2010/main" val="49703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8</a:t>
            </a:fld>
            <a:endParaRPr lang="fr-FR" dirty="0"/>
          </a:p>
        </p:txBody>
      </p:sp>
    </p:spTree>
    <p:extLst>
      <p:ext uri="{BB962C8B-B14F-4D97-AF65-F5344CB8AC3E}">
        <p14:creationId xmlns:p14="http://schemas.microsoft.com/office/powerpoint/2010/main" val="1491962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lstStyle/>
          <a:p>
            <a:endParaRPr lang="fr-FR" dirty="0"/>
          </a:p>
        </p:txBody>
      </p:sp>
      <p:sp>
        <p:nvSpPr>
          <p:cNvPr id="5" name="Espace réservé du numéro de diapositive 4"/>
          <p:cNvSpPr>
            <a:spLocks noGrp="1"/>
          </p:cNvSpPr>
          <p:nvPr>
            <p:ph type="sldNum" sz="quarter" idx="10"/>
          </p:nvPr>
        </p:nvSpPr>
        <p:spPr/>
        <p:txBody>
          <a:bodyPr/>
          <a:lstStyle/>
          <a:p>
            <a:fld id="{4F374125-E15D-433F-9CB5-D150912C9105}" type="slidenum">
              <a:rPr lang="fr-FR" smtClean="0"/>
              <a:pPr/>
              <a:t>10</a:t>
            </a:fld>
            <a:endParaRPr lang="fr-FR" dirty="0"/>
          </a:p>
        </p:txBody>
      </p:sp>
    </p:spTree>
    <p:extLst>
      <p:ext uri="{BB962C8B-B14F-4D97-AF65-F5344CB8AC3E}">
        <p14:creationId xmlns:p14="http://schemas.microsoft.com/office/powerpoint/2010/main" val="205362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09788" y="742950"/>
            <a:ext cx="2578100" cy="3724275"/>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4F374125-E15D-433F-9CB5-D150912C9105}" type="slidenum">
              <a:rPr lang="fr-FR" smtClean="0"/>
              <a:pPr/>
              <a:t>12</a:t>
            </a:fld>
            <a:endParaRPr lang="fr-FR" dirty="0"/>
          </a:p>
        </p:txBody>
      </p:sp>
    </p:spTree>
    <p:extLst>
      <p:ext uri="{BB962C8B-B14F-4D97-AF65-F5344CB8AC3E}">
        <p14:creationId xmlns:p14="http://schemas.microsoft.com/office/powerpoint/2010/main" val="2354508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514350" y="3077283"/>
            <a:ext cx="5829300" cy="2123369"/>
          </a:xfrm>
        </p:spPr>
        <p:txBody>
          <a:bodyPr/>
          <a:lstStyle/>
          <a:p>
            <a:r>
              <a:rPr lang="fr-FR"/>
              <a:t>Cliquez pour modifier le style du titre</a:t>
            </a:r>
            <a:endParaRPr lang="fr-BE"/>
          </a:p>
        </p:txBody>
      </p:sp>
      <p:sp>
        <p:nvSpPr>
          <p:cNvPr id="3" name="Sous-titr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660380" indent="0" algn="ctr">
              <a:buNone/>
              <a:defRPr>
                <a:solidFill>
                  <a:schemeClr val="tx1">
                    <a:tint val="75000"/>
                  </a:schemeClr>
                </a:solidFill>
              </a:defRPr>
            </a:lvl2pPr>
            <a:lvl3pPr marL="1320759" indent="0" algn="ctr">
              <a:buNone/>
              <a:defRPr>
                <a:solidFill>
                  <a:schemeClr val="tx1">
                    <a:tint val="75000"/>
                  </a:schemeClr>
                </a:solidFill>
              </a:defRPr>
            </a:lvl3pPr>
            <a:lvl4pPr marL="1981139" indent="0" algn="ctr">
              <a:buNone/>
              <a:defRPr>
                <a:solidFill>
                  <a:schemeClr val="tx1">
                    <a:tint val="75000"/>
                  </a:schemeClr>
                </a:solidFill>
              </a:defRPr>
            </a:lvl4pPr>
            <a:lvl5pPr marL="2641519" indent="0" algn="ctr">
              <a:buNone/>
              <a:defRPr>
                <a:solidFill>
                  <a:schemeClr val="tx1">
                    <a:tint val="75000"/>
                  </a:schemeClr>
                </a:solidFill>
              </a:defRPr>
            </a:lvl5pPr>
            <a:lvl6pPr marL="3301898" indent="0" algn="ctr">
              <a:buNone/>
              <a:defRPr>
                <a:solidFill>
                  <a:schemeClr val="tx1">
                    <a:tint val="75000"/>
                  </a:schemeClr>
                </a:solidFill>
              </a:defRPr>
            </a:lvl6pPr>
            <a:lvl7pPr marL="3962278" indent="0" algn="ctr">
              <a:buNone/>
              <a:defRPr>
                <a:solidFill>
                  <a:schemeClr val="tx1">
                    <a:tint val="75000"/>
                  </a:schemeClr>
                </a:solidFill>
              </a:defRPr>
            </a:lvl7pPr>
            <a:lvl8pPr marL="4622658" indent="0" algn="ctr">
              <a:buNone/>
              <a:defRPr>
                <a:solidFill>
                  <a:schemeClr val="tx1">
                    <a:tint val="75000"/>
                  </a:schemeClr>
                </a:solidFill>
              </a:defRPr>
            </a:lvl8pPr>
            <a:lvl9pPr marL="5283037"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7A8DCE3F-4B1F-45D8-93C4-AD45AA3CFDC8}"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4BFBCAC4-8EE8-46FC-9A7E-7015A3CB6988}"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4972050" y="396701"/>
            <a:ext cx="1543050" cy="8452203"/>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342900" y="396701"/>
            <a:ext cx="4514850" cy="8452203"/>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BB201029-1FB2-49A1-B307-480E1CBFB1D9}"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1"/>
        <p:cNvGrpSpPr/>
        <p:nvPr/>
      </p:nvGrpSpPr>
      <p:grpSpPr>
        <a:xfrm>
          <a:off x="0" y="0"/>
          <a:ext cx="0" cy="0"/>
          <a:chOff x="0" y="0"/>
          <a:chExt cx="0" cy="0"/>
        </a:xfrm>
      </p:grpSpPr>
      <p:sp>
        <p:nvSpPr>
          <p:cNvPr id="12" name="Shape 12"/>
          <p:cNvSpPr>
            <a:spLocks noGrp="1"/>
          </p:cNvSpPr>
          <p:nvPr>
            <p:ph type="body" idx="1"/>
          </p:nvPr>
        </p:nvSpPr>
        <p:spPr>
          <a:xfrm>
            <a:off x="342899" y="2311400"/>
            <a:ext cx="6172200" cy="7175567"/>
          </a:xfrm>
          <a:prstGeom prst="rect">
            <a:avLst/>
          </a:prstGeom>
          <a:noFill/>
          <a:ln>
            <a:noFill/>
          </a:ln>
        </p:spPr>
        <p:txBody>
          <a:bodyPr lIns="91425" tIns="91425" rIns="91425" bIns="91425" anchor="t" anchorCtr="0"/>
          <a:lstStyle>
            <a:lvl1pPr rtl="0">
              <a:defRPr>
                <a:solidFill>
                  <a:schemeClr val="dk2"/>
                </a:solidFill>
              </a:defRPr>
            </a:lvl1pPr>
            <a:lvl2pPr rtl="0">
              <a:defRPr>
                <a:solidFill>
                  <a:schemeClr val="dk2"/>
                </a:solidFill>
              </a:defRPr>
            </a:lvl2pPr>
            <a:lvl3pPr rtl="0">
              <a:defRPr>
                <a:solidFill>
                  <a:schemeClr val="dk2"/>
                </a:solidFill>
              </a:defRPr>
            </a:lvl3pPr>
            <a:lvl4pPr rtl="0">
              <a:defRPr>
                <a:solidFill>
                  <a:schemeClr val="dk2"/>
                </a:solidFill>
              </a:defRPr>
            </a:lvl4pPr>
            <a:lvl5pPr rtl="0">
              <a:defRPr sz="2600">
                <a:solidFill>
                  <a:schemeClr val="dk2"/>
                </a:solidFill>
              </a:defRPr>
            </a:lvl5pPr>
            <a:lvl6pPr rtl="0">
              <a:defRPr sz="2600">
                <a:solidFill>
                  <a:schemeClr val="dk2"/>
                </a:solidFill>
              </a:defRPr>
            </a:lvl6pPr>
            <a:lvl7pPr rtl="0">
              <a:defRPr sz="2600">
                <a:solidFill>
                  <a:schemeClr val="dk2"/>
                </a:solidFill>
              </a:defRPr>
            </a:lvl7pPr>
            <a:lvl8pPr rtl="0">
              <a:defRPr sz="2600">
                <a:solidFill>
                  <a:schemeClr val="dk2"/>
                </a:solidFill>
              </a:defRPr>
            </a:lvl8pPr>
            <a:lvl9pPr rtl="0">
              <a:defRPr sz="2600">
                <a:solidFill>
                  <a:schemeClr val="dk2"/>
                </a:solidFill>
              </a:defRPr>
            </a:lvl9pPr>
          </a:lstStyle>
          <a:p>
            <a:endParaRPr/>
          </a:p>
        </p:txBody>
      </p:sp>
      <p:sp>
        <p:nvSpPr>
          <p:cNvPr id="13" name="Shape 13"/>
          <p:cNvSpPr>
            <a:spLocks noGrp="1"/>
          </p:cNvSpPr>
          <p:nvPr>
            <p:ph type="title"/>
          </p:nvPr>
        </p:nvSpPr>
        <p:spPr>
          <a:xfrm>
            <a:off x="342900" y="528322"/>
            <a:ext cx="6172200" cy="1646665"/>
          </a:xfrm>
          <a:prstGeom prst="rect">
            <a:avLst/>
          </a:prstGeom>
          <a:solidFill>
            <a:schemeClr val="lt2"/>
          </a:solidFill>
          <a:ln w="9525" cap="flat">
            <a:solidFill>
              <a:srgbClr val="C0CDD7"/>
            </a:solidFill>
            <a:prstDash val="solid"/>
            <a:round/>
            <a:headEnd type="none" w="sm" len="sm"/>
            <a:tailEnd type="none" w="sm" len="sm"/>
          </a:ln>
        </p:spPr>
        <p:txBody>
          <a:bodyPr lIns="91425" tIns="91425" rIns="91425" bIns="91425" anchor="ctr" anchorCtr="0"/>
          <a:lstStyle>
            <a:lvl1pPr rtl="0">
              <a:defRPr b="0">
                <a:solidFill>
                  <a:schemeClr val="dk2"/>
                </a:solidFill>
              </a:defRPr>
            </a:lvl1pPr>
            <a:lvl2pPr rtl="0">
              <a:defRPr b="0">
                <a:solidFill>
                  <a:schemeClr val="dk2"/>
                </a:solidFill>
              </a:defRPr>
            </a:lvl2pPr>
            <a:lvl3pPr rtl="0">
              <a:defRPr b="0">
                <a:solidFill>
                  <a:schemeClr val="dk2"/>
                </a:solidFill>
              </a:defRPr>
            </a:lvl3pPr>
            <a:lvl4pPr rtl="0">
              <a:defRPr b="0">
                <a:solidFill>
                  <a:schemeClr val="dk2"/>
                </a:solidFill>
              </a:defRPr>
            </a:lvl4pPr>
            <a:lvl5pPr rtl="0">
              <a:defRPr b="0">
                <a:solidFill>
                  <a:schemeClr val="dk2"/>
                </a:solidFill>
              </a:defRPr>
            </a:lvl5pPr>
            <a:lvl6pPr rtl="0">
              <a:defRPr b="0">
                <a:solidFill>
                  <a:schemeClr val="dk2"/>
                </a:solidFill>
              </a:defRPr>
            </a:lvl6pPr>
            <a:lvl7pPr rtl="0">
              <a:defRPr b="0">
                <a:solidFill>
                  <a:schemeClr val="dk2"/>
                </a:solidFill>
              </a:defRPr>
            </a:lvl7pPr>
            <a:lvl8pPr rtl="0">
              <a:defRPr b="0">
                <a:solidFill>
                  <a:schemeClr val="dk2"/>
                </a:solidFill>
              </a:defRPr>
            </a:lvl8pPr>
            <a:lvl9pPr rtl="0">
              <a:defRPr b="0">
                <a:solidFill>
                  <a:schemeClr val="dk2"/>
                </a:solidFill>
              </a:defRPr>
            </a:lvl9pPr>
          </a:lstStyle>
          <a:p>
            <a:endParaRPr/>
          </a:p>
        </p:txBody>
      </p:sp>
    </p:spTree>
    <p:extLst>
      <p:ext uri="{BB962C8B-B14F-4D97-AF65-F5344CB8AC3E}">
        <p14:creationId xmlns:p14="http://schemas.microsoft.com/office/powerpoint/2010/main" val="4153096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F5AD7794-352D-4EF8-9C52-B54F7BF5C5A8}"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541735" y="6365524"/>
            <a:ext cx="5829300" cy="1967442"/>
          </a:xfrm>
        </p:spPr>
        <p:txBody>
          <a:bodyPr anchor="t"/>
          <a:lstStyle>
            <a:lvl1pPr algn="l">
              <a:defRPr sz="5778" b="1" cap="all"/>
            </a:lvl1pPr>
          </a:lstStyle>
          <a:p>
            <a:r>
              <a:rPr lang="fr-FR"/>
              <a:t>Cliquez pour modifier le style du titre</a:t>
            </a:r>
            <a:endParaRPr lang="fr-BE"/>
          </a:p>
        </p:txBody>
      </p:sp>
      <p:sp>
        <p:nvSpPr>
          <p:cNvPr id="3" name="Espace réservé du texte 2"/>
          <p:cNvSpPr>
            <a:spLocks noGrp="1"/>
          </p:cNvSpPr>
          <p:nvPr>
            <p:ph type="body" idx="1"/>
          </p:nvPr>
        </p:nvSpPr>
        <p:spPr>
          <a:xfrm>
            <a:off x="541735" y="4198586"/>
            <a:ext cx="5829300" cy="2166937"/>
          </a:xfrm>
        </p:spPr>
        <p:txBody>
          <a:bodyPr anchor="b"/>
          <a:lstStyle>
            <a:lvl1pPr marL="0" indent="0">
              <a:buNone/>
              <a:defRPr sz="2889">
                <a:solidFill>
                  <a:schemeClr val="tx1">
                    <a:tint val="75000"/>
                  </a:schemeClr>
                </a:solidFill>
              </a:defRPr>
            </a:lvl1pPr>
            <a:lvl2pPr marL="660380" indent="0">
              <a:buNone/>
              <a:defRPr sz="2600">
                <a:solidFill>
                  <a:schemeClr val="tx1">
                    <a:tint val="75000"/>
                  </a:schemeClr>
                </a:solidFill>
              </a:defRPr>
            </a:lvl2pPr>
            <a:lvl3pPr marL="1320759" indent="0">
              <a:buNone/>
              <a:defRPr sz="2311">
                <a:solidFill>
                  <a:schemeClr val="tx1">
                    <a:tint val="75000"/>
                  </a:schemeClr>
                </a:solidFill>
              </a:defRPr>
            </a:lvl3pPr>
            <a:lvl4pPr marL="1981139" indent="0">
              <a:buNone/>
              <a:defRPr sz="2022">
                <a:solidFill>
                  <a:schemeClr val="tx1">
                    <a:tint val="75000"/>
                  </a:schemeClr>
                </a:solidFill>
              </a:defRPr>
            </a:lvl4pPr>
            <a:lvl5pPr marL="2641519" indent="0">
              <a:buNone/>
              <a:defRPr sz="2022">
                <a:solidFill>
                  <a:schemeClr val="tx1">
                    <a:tint val="75000"/>
                  </a:schemeClr>
                </a:solidFill>
              </a:defRPr>
            </a:lvl5pPr>
            <a:lvl6pPr marL="3301898" indent="0">
              <a:buNone/>
              <a:defRPr sz="2022">
                <a:solidFill>
                  <a:schemeClr val="tx1">
                    <a:tint val="75000"/>
                  </a:schemeClr>
                </a:solidFill>
              </a:defRPr>
            </a:lvl6pPr>
            <a:lvl7pPr marL="3962278" indent="0">
              <a:buNone/>
              <a:defRPr sz="2022">
                <a:solidFill>
                  <a:schemeClr val="tx1">
                    <a:tint val="75000"/>
                  </a:schemeClr>
                </a:solidFill>
              </a:defRPr>
            </a:lvl7pPr>
            <a:lvl8pPr marL="4622658" indent="0">
              <a:buNone/>
              <a:defRPr sz="2022">
                <a:solidFill>
                  <a:schemeClr val="tx1">
                    <a:tint val="75000"/>
                  </a:schemeClr>
                </a:solidFill>
              </a:defRPr>
            </a:lvl8pPr>
            <a:lvl9pPr marL="5283037" indent="0">
              <a:buNone/>
              <a:defRPr sz="2022">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48B56921-CFA4-4C81-AF43-A628B746EAFA}" type="datetime1">
              <a:rPr lang="fr-FR" smtClean="0"/>
              <a:t>02/01/2023</a:t>
            </a:fld>
            <a:endParaRPr lang="fr-BE" dirty="0"/>
          </a:p>
        </p:txBody>
      </p:sp>
      <p:sp>
        <p:nvSpPr>
          <p:cNvPr id="5" name="Espace réservé du pied de page 4"/>
          <p:cNvSpPr>
            <a:spLocks noGrp="1"/>
          </p:cNvSpPr>
          <p:nvPr>
            <p:ph type="ftr" sz="quarter" idx="11"/>
          </p:nvPr>
        </p:nvSpPr>
        <p:spPr/>
        <p:txBody>
          <a:bodyPr/>
          <a:lstStyle/>
          <a:p>
            <a:r>
              <a:rPr lang="fr-BE"/>
              <a:t>25/</a:t>
            </a:r>
            <a:endParaRPr lang="fr-BE"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342900" y="2311402"/>
            <a:ext cx="3028950" cy="6537502"/>
          </a:xfrm>
        </p:spPr>
        <p:txBody>
          <a:bodyPr/>
          <a:lstStyle>
            <a:lvl1pPr>
              <a:defRPr sz="4044"/>
            </a:lvl1pPr>
            <a:lvl2pPr>
              <a:defRPr sz="3467"/>
            </a:lvl2pPr>
            <a:lvl3pPr>
              <a:defRPr sz="2889"/>
            </a:lvl3pPr>
            <a:lvl4pPr>
              <a:defRPr sz="2600"/>
            </a:lvl4pPr>
            <a:lvl5pPr>
              <a:defRPr sz="2600"/>
            </a:lvl5pPr>
            <a:lvl6pPr>
              <a:defRPr sz="2600"/>
            </a:lvl6pPr>
            <a:lvl7pPr>
              <a:defRPr sz="2600"/>
            </a:lvl7pPr>
            <a:lvl8pPr>
              <a:defRPr sz="2600"/>
            </a:lvl8pPr>
            <a:lvl9pPr>
              <a:defRPr sz="2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3486150" y="2311402"/>
            <a:ext cx="3028950" cy="6537502"/>
          </a:xfrm>
        </p:spPr>
        <p:txBody>
          <a:bodyPr/>
          <a:lstStyle>
            <a:lvl1pPr>
              <a:defRPr sz="4044"/>
            </a:lvl1pPr>
            <a:lvl2pPr>
              <a:defRPr sz="3467"/>
            </a:lvl2pPr>
            <a:lvl3pPr>
              <a:defRPr sz="2889"/>
            </a:lvl3pPr>
            <a:lvl4pPr>
              <a:defRPr sz="2600"/>
            </a:lvl4pPr>
            <a:lvl5pPr>
              <a:defRPr sz="2600"/>
            </a:lvl5pPr>
            <a:lvl6pPr>
              <a:defRPr sz="2600"/>
            </a:lvl6pPr>
            <a:lvl7pPr>
              <a:defRPr sz="2600"/>
            </a:lvl7pPr>
            <a:lvl8pPr>
              <a:defRPr sz="2600"/>
            </a:lvl8pPr>
            <a:lvl9pPr>
              <a:defRPr sz="2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C69DFA66-C201-4F3C-962C-0BA1F6244E9F}" type="datetime1">
              <a:rPr lang="fr-FR" smtClean="0"/>
              <a:t>02/01/2023</a:t>
            </a:fld>
            <a:endParaRPr lang="fr-BE" dirty="0"/>
          </a:p>
        </p:txBody>
      </p:sp>
      <p:sp>
        <p:nvSpPr>
          <p:cNvPr id="6" name="Espace réservé du pied de page 5"/>
          <p:cNvSpPr>
            <a:spLocks noGrp="1"/>
          </p:cNvSpPr>
          <p:nvPr>
            <p:ph type="ftr" sz="quarter" idx="11"/>
          </p:nvPr>
        </p:nvSpPr>
        <p:spPr/>
        <p:txBody>
          <a:bodyPr/>
          <a:lstStyle/>
          <a:p>
            <a:r>
              <a:rPr lang="fr-BE"/>
              <a:t>25/</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342900" y="2217385"/>
            <a:ext cx="3030141" cy="924101"/>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fr-FR"/>
              <a:t>Cliquez pour modifier les styles du texte du masque</a:t>
            </a:r>
          </a:p>
        </p:txBody>
      </p:sp>
      <p:sp>
        <p:nvSpPr>
          <p:cNvPr id="4" name="Espace réservé du contenu 3"/>
          <p:cNvSpPr>
            <a:spLocks noGrp="1"/>
          </p:cNvSpPr>
          <p:nvPr>
            <p:ph sz="half" idx="2"/>
          </p:nvPr>
        </p:nvSpPr>
        <p:spPr>
          <a:xfrm>
            <a:off x="342900" y="3141486"/>
            <a:ext cx="3030141" cy="5707416"/>
          </a:xfrm>
        </p:spPr>
        <p:txBody>
          <a:bodyPr/>
          <a:lstStyle>
            <a:lvl1pPr>
              <a:defRPr sz="3467"/>
            </a:lvl1pPr>
            <a:lvl2pPr>
              <a:defRPr sz="2889"/>
            </a:lvl2pPr>
            <a:lvl3pPr>
              <a:defRPr sz="2600"/>
            </a:lvl3pPr>
            <a:lvl4pPr>
              <a:defRPr sz="2311"/>
            </a:lvl4pPr>
            <a:lvl5pPr>
              <a:defRPr sz="2311"/>
            </a:lvl5pPr>
            <a:lvl6pPr>
              <a:defRPr sz="2311"/>
            </a:lvl6pPr>
            <a:lvl7pPr>
              <a:defRPr sz="2311"/>
            </a:lvl7pPr>
            <a:lvl8pPr>
              <a:defRPr sz="2311"/>
            </a:lvl8pPr>
            <a:lvl9pPr>
              <a:defRPr sz="2311"/>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3483770" y="2217385"/>
            <a:ext cx="3031331" cy="924101"/>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fr-FR"/>
              <a:t>Cliquez pour modifier les styles du texte du masque</a:t>
            </a:r>
          </a:p>
        </p:txBody>
      </p:sp>
      <p:sp>
        <p:nvSpPr>
          <p:cNvPr id="6" name="Espace réservé du contenu 5"/>
          <p:cNvSpPr>
            <a:spLocks noGrp="1"/>
          </p:cNvSpPr>
          <p:nvPr>
            <p:ph sz="quarter" idx="4"/>
          </p:nvPr>
        </p:nvSpPr>
        <p:spPr>
          <a:xfrm>
            <a:off x="3483770" y="3141486"/>
            <a:ext cx="3031331" cy="5707416"/>
          </a:xfrm>
        </p:spPr>
        <p:txBody>
          <a:bodyPr/>
          <a:lstStyle>
            <a:lvl1pPr>
              <a:defRPr sz="3467"/>
            </a:lvl1pPr>
            <a:lvl2pPr>
              <a:defRPr sz="2889"/>
            </a:lvl2pPr>
            <a:lvl3pPr>
              <a:defRPr sz="2600"/>
            </a:lvl3pPr>
            <a:lvl4pPr>
              <a:defRPr sz="2311"/>
            </a:lvl4pPr>
            <a:lvl5pPr>
              <a:defRPr sz="2311"/>
            </a:lvl5pPr>
            <a:lvl6pPr>
              <a:defRPr sz="2311"/>
            </a:lvl6pPr>
            <a:lvl7pPr>
              <a:defRPr sz="2311"/>
            </a:lvl7pPr>
            <a:lvl8pPr>
              <a:defRPr sz="2311"/>
            </a:lvl8pPr>
            <a:lvl9pPr>
              <a:defRPr sz="2311"/>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A2797BDA-7363-4D98-A965-314FD261B046}" type="datetime1">
              <a:rPr lang="fr-FR" smtClean="0"/>
              <a:t>02/01/2023</a:t>
            </a:fld>
            <a:endParaRPr lang="fr-BE" dirty="0"/>
          </a:p>
        </p:txBody>
      </p:sp>
      <p:sp>
        <p:nvSpPr>
          <p:cNvPr id="8" name="Espace réservé du pied de page 7"/>
          <p:cNvSpPr>
            <a:spLocks noGrp="1"/>
          </p:cNvSpPr>
          <p:nvPr>
            <p:ph type="ftr" sz="quarter" idx="11"/>
          </p:nvPr>
        </p:nvSpPr>
        <p:spPr/>
        <p:txBody>
          <a:bodyPr/>
          <a:lstStyle/>
          <a:p>
            <a:r>
              <a:rPr lang="fr-BE"/>
              <a:t>25/</a:t>
            </a:r>
            <a:endParaRPr lang="fr-BE" dirty="0"/>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907A0E08-CCF4-4055-BB2E-8A313DCC8686}" type="datetime1">
              <a:rPr lang="fr-FR" smtClean="0"/>
              <a:t>02/01/2023</a:t>
            </a:fld>
            <a:endParaRPr lang="fr-BE" dirty="0"/>
          </a:p>
        </p:txBody>
      </p:sp>
      <p:sp>
        <p:nvSpPr>
          <p:cNvPr id="4" name="Espace réservé du pied de page 3"/>
          <p:cNvSpPr>
            <a:spLocks noGrp="1"/>
          </p:cNvSpPr>
          <p:nvPr>
            <p:ph type="ftr" sz="quarter" idx="11"/>
          </p:nvPr>
        </p:nvSpPr>
        <p:spPr/>
        <p:txBody>
          <a:bodyPr/>
          <a:lstStyle/>
          <a:p>
            <a:r>
              <a:rPr lang="fr-BE"/>
              <a:t>25/</a:t>
            </a:r>
            <a:endParaRPr lang="fr-BE"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E2B8DA9-2B60-45C2-A73A-03CEAB8ED3D3}" type="datetime1">
              <a:rPr lang="fr-FR" smtClean="0"/>
              <a:t>02/01/2023</a:t>
            </a:fld>
            <a:endParaRPr lang="fr-BE" dirty="0"/>
          </a:p>
        </p:txBody>
      </p:sp>
      <p:sp>
        <p:nvSpPr>
          <p:cNvPr id="3" name="Espace réservé du pied de page 2"/>
          <p:cNvSpPr>
            <a:spLocks noGrp="1"/>
          </p:cNvSpPr>
          <p:nvPr>
            <p:ph type="ftr" sz="quarter" idx="11"/>
          </p:nvPr>
        </p:nvSpPr>
        <p:spPr/>
        <p:txBody>
          <a:bodyPr/>
          <a:lstStyle/>
          <a:p>
            <a:r>
              <a:rPr lang="fr-BE"/>
              <a:t>25/</a:t>
            </a:r>
            <a:endParaRPr lang="fr-BE"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42900" y="394405"/>
            <a:ext cx="2256235" cy="1678517"/>
          </a:xfrm>
        </p:spPr>
        <p:txBody>
          <a:bodyPr anchor="b"/>
          <a:lstStyle>
            <a:lvl1pPr algn="l">
              <a:defRPr sz="2889" b="1"/>
            </a:lvl1pPr>
          </a:lstStyle>
          <a:p>
            <a:r>
              <a:rPr lang="fr-FR"/>
              <a:t>Cliquez pour modifier le style du titre</a:t>
            </a:r>
            <a:endParaRPr lang="fr-BE"/>
          </a:p>
        </p:txBody>
      </p:sp>
      <p:sp>
        <p:nvSpPr>
          <p:cNvPr id="3" name="Espace réservé du contenu 2"/>
          <p:cNvSpPr>
            <a:spLocks noGrp="1"/>
          </p:cNvSpPr>
          <p:nvPr>
            <p:ph idx="1"/>
          </p:nvPr>
        </p:nvSpPr>
        <p:spPr>
          <a:xfrm>
            <a:off x="2681287" y="394408"/>
            <a:ext cx="3833813" cy="8454497"/>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342900" y="2072924"/>
            <a:ext cx="2256235" cy="6775980"/>
          </a:xfrm>
        </p:spPr>
        <p:txBody>
          <a:bodyPr/>
          <a:lstStyle>
            <a:lvl1pPr marL="0" indent="0">
              <a:buNone/>
              <a:defRPr sz="2022"/>
            </a:lvl1pPr>
            <a:lvl2pPr marL="660380" indent="0">
              <a:buNone/>
              <a:defRPr sz="1733"/>
            </a:lvl2pPr>
            <a:lvl3pPr marL="1320759" indent="0">
              <a:buNone/>
              <a:defRPr sz="1444"/>
            </a:lvl3pPr>
            <a:lvl4pPr marL="1981139" indent="0">
              <a:buNone/>
              <a:defRPr sz="1300"/>
            </a:lvl4pPr>
            <a:lvl5pPr marL="2641519" indent="0">
              <a:buNone/>
              <a:defRPr sz="1300"/>
            </a:lvl5pPr>
            <a:lvl6pPr marL="3301898" indent="0">
              <a:buNone/>
              <a:defRPr sz="1300"/>
            </a:lvl6pPr>
            <a:lvl7pPr marL="3962278" indent="0">
              <a:buNone/>
              <a:defRPr sz="1300"/>
            </a:lvl7pPr>
            <a:lvl8pPr marL="4622658" indent="0">
              <a:buNone/>
              <a:defRPr sz="1300"/>
            </a:lvl8pPr>
            <a:lvl9pPr marL="5283037" indent="0">
              <a:buNone/>
              <a:defRPr sz="13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79740A9-4573-4A44-B2C3-4904B698FB10}" type="datetime1">
              <a:rPr lang="fr-FR" smtClean="0"/>
              <a:t>02/01/2023</a:t>
            </a:fld>
            <a:endParaRPr lang="fr-BE" dirty="0"/>
          </a:p>
        </p:txBody>
      </p:sp>
      <p:sp>
        <p:nvSpPr>
          <p:cNvPr id="6" name="Espace réservé du pied de page 5"/>
          <p:cNvSpPr>
            <a:spLocks noGrp="1"/>
          </p:cNvSpPr>
          <p:nvPr>
            <p:ph type="ftr" sz="quarter" idx="11"/>
          </p:nvPr>
        </p:nvSpPr>
        <p:spPr/>
        <p:txBody>
          <a:bodyPr/>
          <a:lstStyle/>
          <a:p>
            <a:r>
              <a:rPr lang="fr-BE"/>
              <a:t>25/</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344216" y="6934200"/>
            <a:ext cx="4114800" cy="818622"/>
          </a:xfrm>
        </p:spPr>
        <p:txBody>
          <a:bodyPr anchor="b"/>
          <a:lstStyle>
            <a:lvl1pPr algn="l">
              <a:defRPr sz="2889" b="1"/>
            </a:lvl1pPr>
          </a:lstStyle>
          <a:p>
            <a:r>
              <a:rPr lang="fr-FR"/>
              <a:t>Cliquez pour modifier le style du titre</a:t>
            </a:r>
            <a:endParaRPr lang="fr-BE"/>
          </a:p>
        </p:txBody>
      </p:sp>
      <p:sp>
        <p:nvSpPr>
          <p:cNvPr id="3" name="Espace réservé pour une image  2"/>
          <p:cNvSpPr>
            <a:spLocks noGrp="1"/>
          </p:cNvSpPr>
          <p:nvPr>
            <p:ph type="pic" idx="1"/>
          </p:nvPr>
        </p:nvSpPr>
        <p:spPr>
          <a:xfrm>
            <a:off x="1344216" y="885119"/>
            <a:ext cx="4114800" cy="5943600"/>
          </a:xfrm>
        </p:spPr>
        <p:txBody>
          <a:bodyPr/>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endParaRPr lang="fr-BE" dirty="0"/>
          </a:p>
        </p:txBody>
      </p:sp>
      <p:sp>
        <p:nvSpPr>
          <p:cNvPr id="4" name="Espace réservé du texte 3"/>
          <p:cNvSpPr>
            <a:spLocks noGrp="1"/>
          </p:cNvSpPr>
          <p:nvPr>
            <p:ph type="body" sz="half" idx="2"/>
          </p:nvPr>
        </p:nvSpPr>
        <p:spPr>
          <a:xfrm>
            <a:off x="1344216" y="7752822"/>
            <a:ext cx="4114800" cy="1162578"/>
          </a:xfrm>
        </p:spPr>
        <p:txBody>
          <a:bodyPr/>
          <a:lstStyle>
            <a:lvl1pPr marL="0" indent="0">
              <a:buNone/>
              <a:defRPr sz="2022"/>
            </a:lvl1pPr>
            <a:lvl2pPr marL="660380" indent="0">
              <a:buNone/>
              <a:defRPr sz="1733"/>
            </a:lvl2pPr>
            <a:lvl3pPr marL="1320759" indent="0">
              <a:buNone/>
              <a:defRPr sz="1444"/>
            </a:lvl3pPr>
            <a:lvl4pPr marL="1981139" indent="0">
              <a:buNone/>
              <a:defRPr sz="1300"/>
            </a:lvl4pPr>
            <a:lvl5pPr marL="2641519" indent="0">
              <a:buNone/>
              <a:defRPr sz="1300"/>
            </a:lvl5pPr>
            <a:lvl6pPr marL="3301898" indent="0">
              <a:buNone/>
              <a:defRPr sz="1300"/>
            </a:lvl6pPr>
            <a:lvl7pPr marL="3962278" indent="0">
              <a:buNone/>
              <a:defRPr sz="1300"/>
            </a:lvl7pPr>
            <a:lvl8pPr marL="4622658" indent="0">
              <a:buNone/>
              <a:defRPr sz="1300"/>
            </a:lvl8pPr>
            <a:lvl9pPr marL="5283037" indent="0">
              <a:buNone/>
              <a:defRPr sz="13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FD497564-0298-4913-BE6B-A8E4ABB6C2B4}" type="datetime1">
              <a:rPr lang="fr-FR" smtClean="0"/>
              <a:t>02/01/2023</a:t>
            </a:fld>
            <a:endParaRPr lang="fr-BE" dirty="0"/>
          </a:p>
        </p:txBody>
      </p:sp>
      <p:sp>
        <p:nvSpPr>
          <p:cNvPr id="6" name="Espace réservé du pied de page 5"/>
          <p:cNvSpPr>
            <a:spLocks noGrp="1"/>
          </p:cNvSpPr>
          <p:nvPr>
            <p:ph type="ftr" sz="quarter" idx="11"/>
          </p:nvPr>
        </p:nvSpPr>
        <p:spPr/>
        <p:txBody>
          <a:bodyPr/>
          <a:lstStyle/>
          <a:p>
            <a:r>
              <a:rPr lang="fr-BE"/>
              <a:t>25/</a:t>
            </a:r>
            <a:endParaRPr lang="fr-BE"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42900" y="396699"/>
            <a:ext cx="6172200" cy="1651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342900" y="2311402"/>
            <a:ext cx="6172200" cy="6537502"/>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342900" y="9181397"/>
            <a:ext cx="1600200" cy="527403"/>
          </a:xfrm>
          <a:prstGeom prst="rect">
            <a:avLst/>
          </a:prstGeom>
        </p:spPr>
        <p:txBody>
          <a:bodyPr vert="horz" lIns="91440" tIns="45720" rIns="91440" bIns="45720" rtlCol="0" anchor="ctr"/>
          <a:lstStyle>
            <a:lvl1pPr algn="l">
              <a:defRPr sz="1733">
                <a:solidFill>
                  <a:schemeClr val="tx1">
                    <a:tint val="75000"/>
                  </a:schemeClr>
                </a:solidFill>
              </a:defRPr>
            </a:lvl1pPr>
          </a:lstStyle>
          <a:p>
            <a:fld id="{C1AFD421-FF13-4574-8FA6-AB8AC186CDE2}" type="datetime1">
              <a:rPr lang="fr-FR" smtClean="0"/>
              <a:t>02/01/2023</a:t>
            </a:fld>
            <a:endParaRPr lang="fr-BE" dirty="0"/>
          </a:p>
        </p:txBody>
      </p:sp>
      <p:sp>
        <p:nvSpPr>
          <p:cNvPr id="5" name="Espace réservé du pied de page 4"/>
          <p:cNvSpPr>
            <a:spLocks noGrp="1"/>
          </p:cNvSpPr>
          <p:nvPr>
            <p:ph type="ftr" sz="quarter" idx="3"/>
          </p:nvPr>
        </p:nvSpPr>
        <p:spPr>
          <a:xfrm>
            <a:off x="2343150" y="9181397"/>
            <a:ext cx="2171700" cy="527403"/>
          </a:xfrm>
          <a:prstGeom prst="rect">
            <a:avLst/>
          </a:prstGeom>
        </p:spPr>
        <p:txBody>
          <a:bodyPr vert="horz" lIns="91440" tIns="45720" rIns="91440" bIns="45720" rtlCol="0" anchor="ctr"/>
          <a:lstStyle>
            <a:lvl1pPr algn="ctr">
              <a:defRPr sz="1733">
                <a:solidFill>
                  <a:schemeClr val="tx1">
                    <a:tint val="75000"/>
                  </a:schemeClr>
                </a:solidFill>
              </a:defRPr>
            </a:lvl1pPr>
          </a:lstStyle>
          <a:p>
            <a:r>
              <a:rPr lang="fr-BE"/>
              <a:t>25/</a:t>
            </a:r>
            <a:endParaRPr lang="fr-BE" dirty="0"/>
          </a:p>
        </p:txBody>
      </p:sp>
      <p:sp>
        <p:nvSpPr>
          <p:cNvPr id="6" name="Espace réservé du numéro de diapositive 5"/>
          <p:cNvSpPr>
            <a:spLocks noGrp="1"/>
          </p:cNvSpPr>
          <p:nvPr>
            <p:ph type="sldNum" sz="quarter" idx="4"/>
          </p:nvPr>
        </p:nvSpPr>
        <p:spPr>
          <a:xfrm>
            <a:off x="4914900" y="9181397"/>
            <a:ext cx="1600200" cy="527403"/>
          </a:xfrm>
          <a:prstGeom prst="rect">
            <a:avLst/>
          </a:prstGeom>
        </p:spPr>
        <p:txBody>
          <a:bodyPr vert="horz" lIns="91440" tIns="45720" rIns="91440" bIns="45720" rtlCol="0" anchor="ctr"/>
          <a:lstStyle>
            <a:lvl1pPr algn="r">
              <a:defRPr sz="1733">
                <a:solidFill>
                  <a:schemeClr val="tx1">
                    <a:tint val="75000"/>
                  </a:schemeClr>
                </a:solidFill>
              </a:defRPr>
            </a:lvl1pPr>
          </a:lstStyle>
          <a:p>
            <a:fld id="{CF4668DC-857F-487D-BFFA-8C0CA5037977}" type="slidenum">
              <a:rPr lang="fr-BE" smtClean="0"/>
              <a:pPr/>
              <a:t>‹N°›</a:t>
            </a:fld>
            <a:endParaRPr lang="fr-B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1320759" rtl="0" eaLnBrk="1" latinLnBrk="0" hangingPunct="1">
        <a:spcBef>
          <a:spcPct val="0"/>
        </a:spcBef>
        <a:buNone/>
        <a:defRPr sz="6355" kern="1200">
          <a:solidFill>
            <a:schemeClr val="tx1"/>
          </a:solidFill>
          <a:latin typeface="+mj-lt"/>
          <a:ea typeface="+mj-ea"/>
          <a:cs typeface="+mj-cs"/>
        </a:defRPr>
      </a:lvl1pPr>
    </p:titleStyle>
    <p:bodyStyle>
      <a:lvl1pPr marL="495285" indent="-495285" algn="l" defTabSz="1320759" rtl="0" eaLnBrk="1" latinLnBrk="0" hangingPunct="1">
        <a:spcBef>
          <a:spcPct val="20000"/>
        </a:spcBef>
        <a:buFont typeface="Arial" pitchFamily="34" charset="0"/>
        <a:buChar char="•"/>
        <a:defRPr sz="4622" kern="1200">
          <a:solidFill>
            <a:schemeClr val="tx1"/>
          </a:solidFill>
          <a:latin typeface="+mn-lt"/>
          <a:ea typeface="+mn-ea"/>
          <a:cs typeface="+mn-cs"/>
        </a:defRPr>
      </a:lvl1pPr>
      <a:lvl2pPr marL="1073117" indent="-412737" algn="l" defTabSz="1320759" rtl="0" eaLnBrk="1" latinLnBrk="0" hangingPunct="1">
        <a:spcBef>
          <a:spcPct val="20000"/>
        </a:spcBef>
        <a:buFont typeface="Arial" pitchFamily="34" charset="0"/>
        <a:buChar char="–"/>
        <a:defRPr sz="4044" kern="1200">
          <a:solidFill>
            <a:schemeClr val="tx1"/>
          </a:solidFill>
          <a:latin typeface="+mn-lt"/>
          <a:ea typeface="+mn-ea"/>
          <a:cs typeface="+mn-cs"/>
        </a:defRPr>
      </a:lvl2pPr>
      <a:lvl3pPr marL="1650949" indent="-330190" algn="l" defTabSz="1320759" rtl="0" eaLnBrk="1" latinLnBrk="0" hangingPunct="1">
        <a:spcBef>
          <a:spcPct val="20000"/>
        </a:spcBef>
        <a:buFont typeface="Arial" pitchFamily="34" charset="0"/>
        <a:buChar char="•"/>
        <a:defRPr sz="3467" kern="1200">
          <a:solidFill>
            <a:schemeClr val="tx1"/>
          </a:solidFill>
          <a:latin typeface="+mn-lt"/>
          <a:ea typeface="+mn-ea"/>
          <a:cs typeface="+mn-cs"/>
        </a:defRPr>
      </a:lvl3pPr>
      <a:lvl4pPr marL="2311329"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4pPr>
      <a:lvl5pPr marL="2971709"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5pPr>
      <a:lvl6pPr marL="3632088"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6pPr>
      <a:lvl7pPr marL="4292468"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7pPr>
      <a:lvl8pPr marL="4952848"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8pPr>
      <a:lvl9pPr marL="5613227" indent="-330190" algn="l" defTabSz="1320759" rtl="0" eaLnBrk="1" latinLnBrk="0" hangingPunct="1">
        <a:spcBef>
          <a:spcPct val="20000"/>
        </a:spcBef>
        <a:buFont typeface="Arial" pitchFamily="34" charset="0"/>
        <a:buChar char="•"/>
        <a:defRPr sz="2889" kern="1200">
          <a:solidFill>
            <a:schemeClr val="tx1"/>
          </a:solidFill>
          <a:latin typeface="+mn-lt"/>
          <a:ea typeface="+mn-ea"/>
          <a:cs typeface="+mn-cs"/>
        </a:defRPr>
      </a:lvl9pPr>
    </p:bodyStyle>
    <p:otherStyle>
      <a:defPPr>
        <a:defRPr lang="fr-FR"/>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3.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2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 Id="rId9"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3" Type="http://schemas.openxmlformats.org/officeDocument/2006/relationships/image" Target="../media/image61.gif"/><Relationship Id="rId18" Type="http://schemas.openxmlformats.org/officeDocument/2006/relationships/image" Target="../media/image66.jpeg"/><Relationship Id="rId26" Type="http://schemas.openxmlformats.org/officeDocument/2006/relationships/image" Target="../media/image74.png"/><Relationship Id="rId39" Type="http://schemas.openxmlformats.org/officeDocument/2006/relationships/image" Target="../media/image87.png"/><Relationship Id="rId21" Type="http://schemas.openxmlformats.org/officeDocument/2006/relationships/image" Target="../media/image69.jpeg"/><Relationship Id="rId34" Type="http://schemas.openxmlformats.org/officeDocument/2006/relationships/image" Target="../media/image82.png"/><Relationship Id="rId42" Type="http://schemas.openxmlformats.org/officeDocument/2006/relationships/image" Target="../media/image90.png"/><Relationship Id="rId47" Type="http://schemas.openxmlformats.org/officeDocument/2006/relationships/image" Target="../media/image95.png"/><Relationship Id="rId7" Type="http://schemas.openxmlformats.org/officeDocument/2006/relationships/image" Target="../media/image55.png"/><Relationship Id="rId2" Type="http://schemas.openxmlformats.org/officeDocument/2006/relationships/notesSlide" Target="../notesSlides/notesSlide14.xml"/><Relationship Id="rId16" Type="http://schemas.openxmlformats.org/officeDocument/2006/relationships/image" Target="../media/image64.jpeg"/><Relationship Id="rId29" Type="http://schemas.openxmlformats.org/officeDocument/2006/relationships/image" Target="../media/image77.jpeg"/><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jpeg"/><Relationship Id="rId40" Type="http://schemas.openxmlformats.org/officeDocument/2006/relationships/image" Target="../media/image88.jpeg"/><Relationship Id="rId45" Type="http://schemas.openxmlformats.org/officeDocument/2006/relationships/image" Target="../media/image93.png"/><Relationship Id="rId5" Type="http://schemas.openxmlformats.org/officeDocument/2006/relationships/image" Target="../media/image53.jpeg"/><Relationship Id="rId15" Type="http://schemas.openxmlformats.org/officeDocument/2006/relationships/image" Target="../media/image63.jpeg"/><Relationship Id="rId23" Type="http://schemas.openxmlformats.org/officeDocument/2006/relationships/image" Target="../media/image71.png"/><Relationship Id="rId28" Type="http://schemas.openxmlformats.org/officeDocument/2006/relationships/image" Target="../media/image76.jpeg"/><Relationship Id="rId36" Type="http://schemas.openxmlformats.org/officeDocument/2006/relationships/image" Target="../media/image84.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jpeg"/><Relationship Id="rId44" Type="http://schemas.openxmlformats.org/officeDocument/2006/relationships/image" Target="../media/image92.png"/><Relationship Id="rId4" Type="http://schemas.openxmlformats.org/officeDocument/2006/relationships/image" Target="../media/image52.jpeg"/><Relationship Id="rId9" Type="http://schemas.openxmlformats.org/officeDocument/2006/relationships/image" Target="../media/image57.png"/><Relationship Id="rId14" Type="http://schemas.openxmlformats.org/officeDocument/2006/relationships/image" Target="../media/image62.jpe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jpeg"/><Relationship Id="rId43" Type="http://schemas.openxmlformats.org/officeDocument/2006/relationships/image" Target="../media/image91.jpeg"/><Relationship Id="rId48" Type="http://schemas.openxmlformats.org/officeDocument/2006/relationships/image" Target="../media/image96.png"/><Relationship Id="rId8" Type="http://schemas.openxmlformats.org/officeDocument/2006/relationships/image" Target="../media/image56.png"/><Relationship Id="rId3" Type="http://schemas.openxmlformats.org/officeDocument/2006/relationships/image" Target="../media/image51.jpeg"/><Relationship Id="rId12" Type="http://schemas.openxmlformats.org/officeDocument/2006/relationships/image" Target="../media/image60.png"/><Relationship Id="rId17" Type="http://schemas.openxmlformats.org/officeDocument/2006/relationships/image" Target="../media/image65.jpeg"/><Relationship Id="rId25" Type="http://schemas.openxmlformats.org/officeDocument/2006/relationships/image" Target="../media/image73.png"/><Relationship Id="rId33" Type="http://schemas.openxmlformats.org/officeDocument/2006/relationships/image" Target="../media/image81.png"/><Relationship Id="rId38" Type="http://schemas.openxmlformats.org/officeDocument/2006/relationships/image" Target="../media/image86.png"/><Relationship Id="rId46" Type="http://schemas.openxmlformats.org/officeDocument/2006/relationships/image" Target="../media/image94.png"/><Relationship Id="rId20" Type="http://schemas.openxmlformats.org/officeDocument/2006/relationships/image" Target="../media/image68.jpeg"/><Relationship Id="rId41"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75" name="Rectangle 74"/>
          <p:cNvSpPr/>
          <p:nvPr/>
        </p:nvSpPr>
        <p:spPr>
          <a:xfrm>
            <a:off x="732844" y="539343"/>
            <a:ext cx="687287" cy="46208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54"/>
          </a:p>
        </p:txBody>
      </p:sp>
      <p:sp>
        <p:nvSpPr>
          <p:cNvPr id="30" name="Titre 1"/>
          <p:cNvSpPr txBox="1">
            <a:spLocks/>
          </p:cNvSpPr>
          <p:nvPr/>
        </p:nvSpPr>
        <p:spPr>
          <a:xfrm>
            <a:off x="628864" y="9167754"/>
            <a:ext cx="6594836" cy="542610"/>
          </a:xfrm>
          <a:prstGeom prst="rect">
            <a:avLst/>
          </a:prstGeom>
        </p:spPr>
        <p:txBody>
          <a:bodyPr vert="horz" lIns="94590" tIns="47295" rIns="94590" bIns="47295" rtlCol="0" anchor="ctr">
            <a:normAutofit fontScale="90000" lnSpcReduction="10000"/>
          </a:bodyPr>
          <a:lstStyle>
            <a:lvl1pPr algn="ctr" defTabSz="4172297" rtl="0" eaLnBrk="1" latinLnBrk="0" hangingPunct="1">
              <a:spcBef>
                <a:spcPct val="0"/>
              </a:spcBef>
              <a:buNone/>
              <a:defRPr sz="20200" kern="1200">
                <a:solidFill>
                  <a:schemeClr val="tx1"/>
                </a:solidFill>
                <a:latin typeface="+mj-lt"/>
                <a:ea typeface="+mj-ea"/>
                <a:cs typeface="+mj-cs"/>
              </a:defRPr>
            </a:lvl1pPr>
          </a:lstStyle>
          <a:p>
            <a:endParaRPr lang="fr-BE" sz="3399"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Rectangle 76"/>
          <p:cNvSpPr/>
          <p:nvPr/>
        </p:nvSpPr>
        <p:spPr>
          <a:xfrm>
            <a:off x="0" y="13778"/>
            <a:ext cx="6851533" cy="2434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54"/>
          </a:p>
        </p:txBody>
      </p:sp>
      <p:sp>
        <p:nvSpPr>
          <p:cNvPr id="74" name="Rectangle 73"/>
          <p:cNvSpPr/>
          <p:nvPr/>
        </p:nvSpPr>
        <p:spPr>
          <a:xfrm>
            <a:off x="0" y="35215"/>
            <a:ext cx="1581763" cy="821024"/>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54"/>
          </a:p>
        </p:txBody>
      </p:sp>
      <p:sp>
        <p:nvSpPr>
          <p:cNvPr id="53" name="Rectangle 52"/>
          <p:cNvSpPr/>
          <p:nvPr/>
        </p:nvSpPr>
        <p:spPr>
          <a:xfrm>
            <a:off x="-770" y="736095"/>
            <a:ext cx="1259268" cy="41051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54"/>
          </a:p>
        </p:txBody>
      </p:sp>
      <p:cxnSp>
        <p:nvCxnSpPr>
          <p:cNvPr id="10" name="Connecteur droit 9"/>
          <p:cNvCxnSpPr/>
          <p:nvPr/>
        </p:nvCxnSpPr>
        <p:spPr>
          <a:xfrm>
            <a:off x="10545" y="9686106"/>
            <a:ext cx="4210543" cy="24257"/>
          </a:xfrm>
          <a:prstGeom prst="line">
            <a:avLst/>
          </a:prstGeom>
          <a:ln w="38100" cmpd="thickThin">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149080" y="9474925"/>
            <a:ext cx="2557110" cy="369332"/>
          </a:xfrm>
          <a:prstGeom prst="rect">
            <a:avLst/>
          </a:prstGeom>
        </p:spPr>
        <p:txBody>
          <a:bodyPr wrap="none">
            <a:spAutoFit/>
          </a:bodyPr>
          <a:lstStyle/>
          <a:p>
            <a:r>
              <a:rPr lang="fr-FR" dirty="0">
                <a:solidFill>
                  <a:srgbClr val="0070C0"/>
                </a:solidFill>
                <a:latin typeface="Edwardian Script ITC" panose="030303020407070D0804" pitchFamily="66" charset="0"/>
              </a:rPr>
              <a:t>L’expertise immobilière à votre service</a:t>
            </a:r>
          </a:p>
        </p:txBody>
      </p:sp>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0808" y="283865"/>
            <a:ext cx="2088231" cy="753742"/>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139" y="391111"/>
            <a:ext cx="1844824" cy="399712"/>
          </a:xfrm>
          <a:prstGeom prst="rect">
            <a:avLst/>
          </a:prstGeom>
        </p:spPr>
      </p:pic>
      <p:sp>
        <p:nvSpPr>
          <p:cNvPr id="16" name="Rectangle 15"/>
          <p:cNvSpPr/>
          <p:nvPr/>
        </p:nvSpPr>
        <p:spPr>
          <a:xfrm>
            <a:off x="0" y="1341573"/>
            <a:ext cx="6847012" cy="1015663"/>
          </a:xfrm>
          <a:prstGeom prst="rect">
            <a:avLst/>
          </a:prstGeom>
          <a:solidFill>
            <a:schemeClr val="tx2"/>
          </a:solidFill>
        </p:spPr>
        <p:txBody>
          <a:bodyPr wrap="square">
            <a:spAutoFit/>
          </a:bodyPr>
          <a:lstStyle/>
          <a:p>
            <a:pPr algn="ctr"/>
            <a:r>
              <a:rPr lang="fr-FR" sz="4000" b="1" dirty="0">
                <a:solidFill>
                  <a:schemeClr val="bg1"/>
                </a:solidFill>
                <a:latin typeface="Times New Roman" panose="02020603050405020304" pitchFamily="18" charset="0"/>
                <a:cs typeface="Times New Roman" panose="02020603050405020304" pitchFamily="18" charset="0"/>
              </a:rPr>
              <a:t>Rapport d’expertise</a:t>
            </a:r>
          </a:p>
          <a:p>
            <a:pPr algn="ctr"/>
            <a:r>
              <a:rPr lang="fr-FR" sz="2000" dirty="0">
                <a:solidFill>
                  <a:schemeClr val="bg1"/>
                </a:solidFill>
                <a:latin typeface="Times New Roman" panose="02020603050405020304" pitchFamily="18" charset="0"/>
                <a:cs typeface="Times New Roman" panose="02020603050405020304" pitchFamily="18" charset="0"/>
              </a:rPr>
              <a:t>Résultats « Confidentiels »</a:t>
            </a:r>
          </a:p>
        </p:txBody>
      </p:sp>
      <p:sp>
        <p:nvSpPr>
          <p:cNvPr id="17" name="ZoneTexte 16"/>
          <p:cNvSpPr txBox="1"/>
          <p:nvPr/>
        </p:nvSpPr>
        <p:spPr>
          <a:xfrm>
            <a:off x="0" y="2493701"/>
            <a:ext cx="1619672" cy="276999"/>
          </a:xfrm>
          <a:prstGeom prst="rect">
            <a:avLst/>
          </a:prstGeom>
          <a:solidFill>
            <a:schemeClr val="bg1">
              <a:lumMod val="85000"/>
            </a:schemeClr>
          </a:solidFill>
        </p:spPr>
        <p:txBody>
          <a:bodyPr wrap="square" rtlCol="0">
            <a:spAutoFit/>
          </a:bodyPr>
          <a:lstStyle/>
          <a:p>
            <a:r>
              <a:rPr lang="fr-FR" sz="1200" b="1" dirty="0">
                <a:solidFill>
                  <a:schemeClr val="tx2"/>
                </a:solidFill>
                <a:latin typeface="Times New Roman" panose="02020603050405020304" pitchFamily="18" charset="0"/>
                <a:cs typeface="Times New Roman" panose="02020603050405020304" pitchFamily="18" charset="0"/>
              </a:rPr>
              <a:t>Client</a:t>
            </a:r>
          </a:p>
        </p:txBody>
      </p:sp>
      <p:sp>
        <p:nvSpPr>
          <p:cNvPr id="18" name="ZoneTexte 17"/>
          <p:cNvSpPr txBox="1"/>
          <p:nvPr/>
        </p:nvSpPr>
        <p:spPr>
          <a:xfrm>
            <a:off x="1619672" y="2493701"/>
            <a:ext cx="5238328" cy="302251"/>
          </a:xfrm>
          <a:prstGeom prst="rect">
            <a:avLst/>
          </a:prstGeom>
          <a:solidFill>
            <a:schemeClr val="bg1">
              <a:lumMod val="95000"/>
            </a:schemeClr>
          </a:solidFill>
        </p:spPr>
        <p:txBody>
          <a:bodyPr wrap="square" rtlCol="0" anchor="ctr" anchorCtr="0">
            <a:noAutofit/>
          </a:bodyPr>
          <a:lstStyle/>
          <a:p>
            <a:r>
              <a:rPr lang="fr-FR" sz="1000" b="1" dirty="0">
                <a:solidFill>
                  <a:schemeClr val="tx1">
                    <a:lumMod val="50000"/>
                    <a:lumOff val="50000"/>
                  </a:schemeClr>
                </a:solidFill>
                <a:latin typeface="Times New Roman" panose="02020603050405020304" pitchFamily="18" charset="0"/>
                <a:cs typeface="Times New Roman" panose="02020603050405020304" pitchFamily="18" charset="0"/>
              </a:rPr>
              <a:t>Banque Marocaine du Commerce Extérieur (BMCE)</a:t>
            </a:r>
          </a:p>
        </p:txBody>
      </p:sp>
      <p:sp>
        <p:nvSpPr>
          <p:cNvPr id="19" name="ZoneTexte 18"/>
          <p:cNvSpPr txBox="1"/>
          <p:nvPr/>
        </p:nvSpPr>
        <p:spPr>
          <a:xfrm>
            <a:off x="1619671" y="3188019"/>
            <a:ext cx="5226291" cy="576477"/>
          </a:xfrm>
          <a:prstGeom prst="rect">
            <a:avLst/>
          </a:prstGeom>
          <a:solidFill>
            <a:schemeClr val="bg1">
              <a:lumMod val="95000"/>
            </a:schemeClr>
          </a:solidFill>
        </p:spPr>
        <p:txBody>
          <a:bodyPr wrap="square" rtlCol="0" anchor="ctr" anchorCtr="0">
            <a:noAutofit/>
          </a:bodyPr>
          <a:lstStyle/>
          <a:p>
            <a:pPr algn="just"/>
            <a:r>
              <a:rPr lang="fr-FR" sz="1000" b="1" dirty="0" smtClean="0">
                <a:solidFill>
                  <a:schemeClr val="tx1">
                    <a:lumMod val="50000"/>
                    <a:lumOff val="50000"/>
                  </a:schemeClr>
                </a:solidFill>
                <a:latin typeface="Times New Roman" panose="02020603050405020304" pitchFamily="18" charset="0"/>
                <a:cs typeface="Times New Roman" panose="02020603050405020304" pitchFamily="18" charset="0"/>
              </a:rPr>
              <a:t>Appartement, Objet du TF n° 47 125/58, sis à n° 05, 1er étage, Immeuble 02, Résidence Les Roses, Ville de Salé </a:t>
            </a:r>
            <a:r>
              <a:rPr lang="fr-FR" sz="1000" b="1" dirty="0">
                <a:solidFill>
                  <a:schemeClr val="tx1">
                    <a:lumMod val="50000"/>
                    <a:lumOff val="50000"/>
                  </a:schemeClr>
                </a:solidFill>
                <a:latin typeface="Times New Roman" panose="02020603050405020304" pitchFamily="18" charset="0"/>
                <a:cs typeface="Times New Roman" panose="02020603050405020304" pitchFamily="18" charset="0"/>
              </a:rPr>
              <a:t>E</a:t>
            </a:r>
            <a:r>
              <a:rPr lang="fr-FR" sz="1000" b="1" dirty="0" smtClean="0">
                <a:solidFill>
                  <a:schemeClr val="tx1">
                    <a:lumMod val="50000"/>
                    <a:lumOff val="50000"/>
                  </a:schemeClr>
                </a:solidFill>
                <a:latin typeface="Times New Roman" panose="02020603050405020304" pitchFamily="18" charset="0"/>
                <a:cs typeface="Times New Roman" panose="02020603050405020304" pitchFamily="18" charset="0"/>
              </a:rPr>
              <a:t>l Jadida , Région de Rabat-Salé-Kénitra</a:t>
            </a:r>
            <a:r>
              <a:rPr lang="fr-FR" sz="1000" b="1" dirty="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20" name="ZoneTexte 19"/>
          <p:cNvSpPr txBox="1"/>
          <p:nvPr/>
        </p:nvSpPr>
        <p:spPr>
          <a:xfrm>
            <a:off x="0" y="2842855"/>
            <a:ext cx="1619672" cy="276999"/>
          </a:xfrm>
          <a:prstGeom prst="rect">
            <a:avLst/>
          </a:prstGeom>
          <a:solidFill>
            <a:schemeClr val="bg1">
              <a:lumMod val="85000"/>
            </a:schemeClr>
          </a:solidFill>
        </p:spPr>
        <p:txBody>
          <a:bodyPr wrap="square" rtlCol="0">
            <a:spAutoFit/>
          </a:bodyPr>
          <a:lstStyle/>
          <a:p>
            <a:r>
              <a:rPr lang="fr-FR" sz="1200" b="1" dirty="0">
                <a:solidFill>
                  <a:schemeClr val="tx2"/>
                </a:solidFill>
                <a:latin typeface="Times New Roman" panose="02020603050405020304" pitchFamily="18" charset="0"/>
                <a:cs typeface="Times New Roman" panose="02020603050405020304" pitchFamily="18" charset="0"/>
              </a:rPr>
              <a:t>Agence </a:t>
            </a:r>
          </a:p>
        </p:txBody>
      </p:sp>
      <p:sp>
        <p:nvSpPr>
          <p:cNvPr id="21" name="ZoneTexte 20"/>
          <p:cNvSpPr txBox="1"/>
          <p:nvPr/>
        </p:nvSpPr>
        <p:spPr>
          <a:xfrm>
            <a:off x="1619672" y="2864117"/>
            <a:ext cx="5227340" cy="255737"/>
          </a:xfrm>
          <a:prstGeom prst="rect">
            <a:avLst/>
          </a:prstGeom>
          <a:solidFill>
            <a:schemeClr val="bg1">
              <a:lumMod val="95000"/>
            </a:schemeClr>
          </a:solidFill>
        </p:spPr>
        <p:txBody>
          <a:bodyPr wrap="square" rtlCol="0" anchor="ctr" anchorCtr="0">
            <a:noAutofit/>
          </a:bodyPr>
          <a:lstStyle/>
          <a:p>
            <a:r>
              <a:rPr lang="fr-FR" sz="1000" b="1" dirty="0" smtClean="0">
                <a:solidFill>
                  <a:schemeClr val="tx1">
                    <a:lumMod val="50000"/>
                    <a:lumOff val="50000"/>
                  </a:schemeClr>
                </a:solidFill>
                <a:latin typeface="Times New Roman" panose="02020603050405020304" pitchFamily="18" charset="0"/>
                <a:cs typeface="Times New Roman" panose="02020603050405020304" pitchFamily="18" charset="0"/>
              </a:rPr>
              <a:t>RABAT HAY NAHDA</a:t>
            </a:r>
            <a:endParaRPr lang="fr-FR" sz="10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13304" y="3188019"/>
            <a:ext cx="1606368" cy="59979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b="1" dirty="0">
                <a:solidFill>
                  <a:schemeClr val="tx2"/>
                </a:solidFill>
                <a:latin typeface="Times New Roman" panose="02020603050405020304" pitchFamily="18" charset="0"/>
                <a:cs typeface="Times New Roman" panose="02020603050405020304" pitchFamily="18" charset="0"/>
              </a:rPr>
              <a:t>Actif Immobilier </a:t>
            </a:r>
          </a:p>
        </p:txBody>
      </p:sp>
      <p:sp>
        <p:nvSpPr>
          <p:cNvPr id="25" name="Rectangle 24"/>
          <p:cNvSpPr/>
          <p:nvPr/>
        </p:nvSpPr>
        <p:spPr>
          <a:xfrm>
            <a:off x="5935467" y="8860925"/>
            <a:ext cx="882204" cy="261610"/>
          </a:xfrm>
          <a:prstGeom prst="rect">
            <a:avLst/>
          </a:prstGeom>
        </p:spPr>
        <p:txBody>
          <a:bodyPr wrap="square">
            <a:spAutoFit/>
          </a:bodyPr>
          <a:lstStyle/>
          <a:p>
            <a:pPr lvl="0"/>
            <a:r>
              <a:rPr lang="fr-FR" sz="1100" b="1" i="1" dirty="0" smtClean="0">
                <a:latin typeface="Times New Roman" panose="02020603050405020304" pitchFamily="18" charset="0"/>
                <a:cs typeface="Times New Roman" panose="02020603050405020304" pitchFamily="18" charset="0"/>
              </a:rPr>
              <a:t>30/12/2022</a:t>
            </a:r>
            <a:endParaRPr lang="fr-FR" sz="1100" b="1" i="1" dirty="0">
              <a:latin typeface="Times New Roman" panose="02020603050405020304" pitchFamily="18" charset="0"/>
              <a:cs typeface="Times New Roman" panose="02020603050405020304" pitchFamily="18" charset="0"/>
            </a:endParaRPr>
          </a:p>
        </p:txBody>
      </p:sp>
      <p:sp>
        <p:nvSpPr>
          <p:cNvPr id="26" name="ZoneTexte 25"/>
          <p:cNvSpPr txBox="1"/>
          <p:nvPr/>
        </p:nvSpPr>
        <p:spPr>
          <a:xfrm>
            <a:off x="4509121" y="8844337"/>
            <a:ext cx="1414770" cy="276999"/>
          </a:xfrm>
          <a:prstGeom prst="rect">
            <a:avLst/>
          </a:prstGeom>
          <a:noFill/>
        </p:spPr>
        <p:txBody>
          <a:bodyPr wrap="square" rtlCol="0">
            <a:spAutoFit/>
          </a:bodyPr>
          <a:lstStyle/>
          <a:p>
            <a:r>
              <a:rPr lang="fr-FR" sz="1200" b="1" i="1" dirty="0">
                <a:solidFill>
                  <a:schemeClr val="accent1">
                    <a:lumMod val="50000"/>
                  </a:schemeClr>
                </a:solidFill>
                <a:latin typeface="Times New Roman" panose="02020603050405020304" pitchFamily="18" charset="0"/>
                <a:cs typeface="Times New Roman" panose="02020603050405020304" pitchFamily="18" charset="0"/>
              </a:rPr>
              <a:t>Date d’évaluation</a:t>
            </a:r>
          </a:p>
        </p:txBody>
      </p:sp>
      <p:cxnSp>
        <p:nvCxnSpPr>
          <p:cNvPr id="27" name="Connecteur droit 26"/>
          <p:cNvCxnSpPr/>
          <p:nvPr/>
        </p:nvCxnSpPr>
        <p:spPr>
          <a:xfrm>
            <a:off x="5805264" y="9365958"/>
            <a:ext cx="1064982"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5805264" y="8812003"/>
            <a:ext cx="1064982" cy="14019"/>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4520697" y="9088959"/>
            <a:ext cx="1403194" cy="276999"/>
          </a:xfrm>
          <a:prstGeom prst="rect">
            <a:avLst/>
          </a:prstGeom>
          <a:noFill/>
        </p:spPr>
        <p:txBody>
          <a:bodyPr wrap="square" rtlCol="0">
            <a:spAutoFit/>
          </a:bodyPr>
          <a:lstStyle/>
          <a:p>
            <a:r>
              <a:rPr lang="fr-FR" sz="1200" b="1" i="1" dirty="0">
                <a:solidFill>
                  <a:schemeClr val="accent1">
                    <a:lumMod val="50000"/>
                  </a:schemeClr>
                </a:solidFill>
                <a:latin typeface="Times New Roman" panose="02020603050405020304" pitchFamily="18" charset="0"/>
                <a:cs typeface="Times New Roman" panose="02020603050405020304" pitchFamily="18" charset="0"/>
              </a:rPr>
              <a:t>Date de rapport</a:t>
            </a:r>
          </a:p>
        </p:txBody>
      </p:sp>
      <p:sp>
        <p:nvSpPr>
          <p:cNvPr id="31" name="Rectangle 30"/>
          <p:cNvSpPr/>
          <p:nvPr/>
        </p:nvSpPr>
        <p:spPr>
          <a:xfrm>
            <a:off x="5927531" y="9057456"/>
            <a:ext cx="885845" cy="261610"/>
          </a:xfrm>
          <a:prstGeom prst="rect">
            <a:avLst/>
          </a:prstGeom>
        </p:spPr>
        <p:txBody>
          <a:bodyPr wrap="square">
            <a:spAutoFit/>
          </a:bodyPr>
          <a:lstStyle/>
          <a:p>
            <a:pPr lvl="0"/>
            <a:r>
              <a:rPr lang="fr-FR" sz="1100" b="1" i="1" dirty="0" smtClean="0">
                <a:latin typeface="Times New Roman" panose="02020603050405020304" pitchFamily="18" charset="0"/>
                <a:cs typeface="Times New Roman" panose="02020603050405020304" pitchFamily="18" charset="0"/>
              </a:rPr>
              <a:t>02/01/2023</a:t>
            </a:r>
            <a:endParaRPr lang="fr-FR" sz="1100" b="1" i="1"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52693" y="5465206"/>
            <a:ext cx="3253497" cy="2440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577" y="4160912"/>
            <a:ext cx="3146462" cy="2359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6770744"/>
      </p:ext>
    </p:extLst>
  </p:cSld>
  <p:clrMapOvr>
    <a:masterClrMapping/>
  </p:clrMapOvr>
  <mc:AlternateContent xmlns:mc="http://schemas.openxmlformats.org/markup-compatibility/2006" xmlns:p14="http://schemas.microsoft.com/office/powerpoint/2010/main">
    <mc:Choice Requires="p14">
      <p:transition spd="slow" p14:dur="3900" advClick="0" advTm="2000">
        <p14:glitter dir="u" pattern="hexagon"/>
      </p:transition>
    </mc:Choice>
    <mc:Fallback xmlns="">
      <p:transition spd="slow" advClick="0" advTm="2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6858000" cy="400110"/>
          </a:xfrm>
          <a:prstGeom prst="rect">
            <a:avLst/>
          </a:prstGeom>
          <a:solidFill>
            <a:schemeClr val="tx2"/>
          </a:solidFill>
        </p:spPr>
        <p:txBody>
          <a:bodyPr wrap="square">
            <a:spAutoFit/>
          </a:bodyPr>
          <a:lstStyle/>
          <a:p>
            <a:pPr algn="ctr"/>
            <a:r>
              <a:rPr lang="fr-FR" sz="2000" b="1" dirty="0">
                <a:solidFill>
                  <a:schemeClr val="bg1"/>
                </a:solidFill>
                <a:latin typeface="Times New Roman" panose="02020603050405020304" pitchFamily="18" charset="0"/>
                <a:cs typeface="Times New Roman" panose="02020603050405020304" pitchFamily="18" charset="0"/>
              </a:rPr>
              <a:t>Localisation du bien</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27" name="ZoneTexte 26"/>
          <p:cNvSpPr txBox="1"/>
          <p:nvPr/>
        </p:nvSpPr>
        <p:spPr>
          <a:xfrm>
            <a:off x="0" y="488504"/>
            <a:ext cx="2850664" cy="236817"/>
          </a:xfrm>
          <a:prstGeom prst="rect">
            <a:avLst/>
          </a:prstGeom>
          <a:solidFill>
            <a:schemeClr val="bg1">
              <a:lumMod val="95000"/>
            </a:schemeClr>
          </a:solidFill>
          <a:ln>
            <a:solidFill>
              <a:schemeClr val="tx1"/>
            </a:solidFill>
          </a:ln>
        </p:spPr>
        <p:txBody>
          <a:bodyPr wrap="square" rtlCol="0" anchor="ctr" anchorCtr="0">
            <a:noAutofit/>
          </a:bodyPr>
          <a:lstStyle/>
          <a:p>
            <a:r>
              <a:rPr lang="fr-FR" sz="1400" b="1" dirty="0">
                <a:solidFill>
                  <a:schemeClr val="tx2"/>
                </a:solidFill>
                <a:latin typeface="Times New Roman" panose="02020603050405020304" pitchFamily="18" charset="0"/>
                <a:cs typeface="Times New Roman" panose="02020603050405020304" pitchFamily="18" charset="0"/>
              </a:rPr>
              <a:t>Principaux centres d’intérêt</a:t>
            </a:r>
          </a:p>
        </p:txBody>
      </p:sp>
      <p:sp>
        <p:nvSpPr>
          <p:cNvPr id="28" name="ZoneTexte 27"/>
          <p:cNvSpPr txBox="1"/>
          <p:nvPr/>
        </p:nvSpPr>
        <p:spPr>
          <a:xfrm>
            <a:off x="0" y="4808984"/>
            <a:ext cx="6858000" cy="400110"/>
          </a:xfrm>
          <a:prstGeom prst="rect">
            <a:avLst/>
          </a:prstGeom>
          <a:noFill/>
          <a:ln w="38100">
            <a:solidFill>
              <a:schemeClr val="tx2"/>
            </a:solidFill>
          </a:ln>
        </p:spPr>
        <p:txBody>
          <a:bodyPr wrap="square" rtlCol="0">
            <a:spAutoFit/>
          </a:bodyPr>
          <a:lstStyle/>
          <a:p>
            <a:pPr algn="ctr"/>
            <a:r>
              <a:rPr lang="fr-FR" sz="1000" b="1" dirty="0" smtClean="0">
                <a:latin typeface="Times New Roman" panose="02020603050405020304" pitchFamily="18" charset="0"/>
                <a:cs typeface="Times New Roman" panose="02020603050405020304" pitchFamily="18" charset="0"/>
              </a:rPr>
              <a:t>Le </a:t>
            </a:r>
            <a:r>
              <a:rPr lang="fr-FR" sz="1000" b="1" dirty="0">
                <a:latin typeface="Times New Roman" panose="02020603050405020304" pitchFamily="18" charset="0"/>
                <a:cs typeface="Times New Roman" panose="02020603050405020304" pitchFamily="18" charset="0"/>
              </a:rPr>
              <a:t>bien objet de la présente étude est situé à: </a:t>
            </a:r>
            <a:r>
              <a:rPr lang="fr-FR" sz="1000" b="1" dirty="0" smtClean="0">
                <a:latin typeface="Times New Roman" panose="02020603050405020304" pitchFamily="18" charset="0"/>
                <a:cs typeface="Times New Roman" panose="02020603050405020304" pitchFamily="18" charset="0"/>
              </a:rPr>
              <a:t>n</a:t>
            </a:r>
            <a:r>
              <a:rPr lang="fr-FR" sz="1000" b="1" dirty="0">
                <a:latin typeface="Times New Roman" panose="02020603050405020304" pitchFamily="18" charset="0"/>
                <a:cs typeface="Times New Roman" panose="02020603050405020304" pitchFamily="18" charset="0"/>
              </a:rPr>
              <a:t>° 05, 1er étage, Immeuble 02, Résidence Les Roses, Ville de Salé El Jadida , Région de Rabat-Salé-Kénitra.</a:t>
            </a:r>
          </a:p>
        </p:txBody>
      </p:sp>
      <p:sp>
        <p:nvSpPr>
          <p:cNvPr id="30" name="Espace réservé du numéro de diapositive 1"/>
          <p:cNvSpPr>
            <a:spLocks noGrp="1"/>
          </p:cNvSpPr>
          <p:nvPr>
            <p:ph type="sldNum" sz="quarter" idx="12"/>
          </p:nvPr>
        </p:nvSpPr>
        <p:spPr>
          <a:xfrm>
            <a:off x="5285184" y="9466157"/>
            <a:ext cx="1600200" cy="527403"/>
          </a:xfrm>
        </p:spPr>
        <p:txBody>
          <a:bodyPr/>
          <a:lstStyle/>
          <a:p>
            <a:r>
              <a:rPr lang="fr-BE" sz="1000" dirty="0" smtClean="0"/>
              <a:t>10/26</a:t>
            </a:r>
            <a:endParaRPr lang="fr-BE" sz="1000" dirty="0"/>
          </a:p>
        </p:txBody>
      </p:sp>
      <p:sp>
        <p:nvSpPr>
          <p:cNvPr id="33" name="ZoneTexte 32"/>
          <p:cNvSpPr txBox="1"/>
          <p:nvPr/>
        </p:nvSpPr>
        <p:spPr>
          <a:xfrm>
            <a:off x="-2272" y="5313040"/>
            <a:ext cx="2852936" cy="268010"/>
          </a:xfrm>
          <a:prstGeom prst="rect">
            <a:avLst/>
          </a:prstGeom>
          <a:solidFill>
            <a:schemeClr val="bg1">
              <a:lumMod val="95000"/>
            </a:schemeClr>
          </a:solidFill>
          <a:ln>
            <a:solidFill>
              <a:schemeClr val="tx1"/>
            </a:solidFill>
          </a:ln>
        </p:spPr>
        <p:txBody>
          <a:bodyPr wrap="square" rtlCol="0" anchor="ctr" anchorCtr="0">
            <a:noAutofit/>
          </a:bodyPr>
          <a:lstStyle>
            <a:defPPr>
              <a:defRPr lang="fr-FR"/>
            </a:defPPr>
            <a:lvl1pPr>
              <a:defRPr sz="1400" b="1">
                <a:solidFill>
                  <a:schemeClr val="tx2"/>
                </a:solidFill>
              </a:defRPr>
            </a:lvl1pPr>
          </a:lstStyle>
          <a:p>
            <a:r>
              <a:rPr lang="fr-FR" dirty="0">
                <a:latin typeface="Times New Roman" panose="02020603050405020304" pitchFamily="18" charset="0"/>
                <a:cs typeface="Times New Roman" panose="02020603050405020304" pitchFamily="18" charset="0"/>
              </a:rPr>
              <a:t>Image satellite de la ville - Zoom</a:t>
            </a:r>
          </a:p>
        </p:txBody>
      </p:sp>
      <p:sp>
        <p:nvSpPr>
          <p:cNvPr id="10"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684" y="831018"/>
            <a:ext cx="5526923" cy="3908402"/>
          </a:xfrm>
          <a:prstGeom prst="rect">
            <a:avLst/>
          </a:prstGeom>
          <a:ln>
            <a:solidFill>
              <a:schemeClr val="tx1"/>
            </a:solidFill>
          </a:ln>
        </p:spPr>
      </p:pic>
      <p:sp>
        <p:nvSpPr>
          <p:cNvPr id="13" name="Rectangle 12"/>
          <p:cNvSpPr/>
          <p:nvPr/>
        </p:nvSpPr>
        <p:spPr>
          <a:xfrm>
            <a:off x="684684" y="798245"/>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000" b="1" dirty="0" smtClean="0">
                <a:solidFill>
                  <a:schemeClr val="tx1"/>
                </a:solidFill>
              </a:rPr>
              <a:t>Terra Modus 2023</a:t>
            </a:r>
            <a:endParaRPr lang="fr-FR" sz="1000" b="1" dirty="0">
              <a:solidFill>
                <a:schemeClr val="tx1"/>
              </a:solidFill>
            </a:endParaRPr>
          </a:p>
        </p:txBody>
      </p:sp>
      <p:grpSp>
        <p:nvGrpSpPr>
          <p:cNvPr id="2" name="Groupe 1"/>
          <p:cNvGrpSpPr/>
          <p:nvPr/>
        </p:nvGrpSpPr>
        <p:grpSpPr>
          <a:xfrm>
            <a:off x="684684" y="5677471"/>
            <a:ext cx="5524998" cy="3912422"/>
            <a:chOff x="684684" y="5677471"/>
            <a:chExt cx="5524998" cy="3912422"/>
          </a:xfrm>
        </p:grpSpPr>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4684" y="5682852"/>
              <a:ext cx="5524998" cy="3907041"/>
            </a:xfrm>
            <a:prstGeom prst="rect">
              <a:avLst/>
            </a:prstGeom>
            <a:ln>
              <a:solidFill>
                <a:schemeClr val="tx1"/>
              </a:solidFill>
            </a:ln>
          </p:spPr>
        </p:pic>
        <p:sp>
          <p:nvSpPr>
            <p:cNvPr id="14" name="Rectangle 13"/>
            <p:cNvSpPr/>
            <p:nvPr/>
          </p:nvSpPr>
          <p:spPr>
            <a:xfrm>
              <a:off x="684684" y="5677471"/>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000" b="1" dirty="0" smtClean="0">
                  <a:solidFill>
                    <a:schemeClr val="tx1"/>
                  </a:solidFill>
                </a:rPr>
                <a:t>Terra Modus 2023</a:t>
              </a:r>
              <a:endParaRPr lang="fr-FR" sz="1000" b="1" dirty="0">
                <a:solidFill>
                  <a:schemeClr val="tx1"/>
                </a:solidFill>
              </a:endParaRPr>
            </a:p>
          </p:txBody>
        </p:sp>
      </p:grpSp>
    </p:spTree>
    <p:extLst>
      <p:ext uri="{BB962C8B-B14F-4D97-AF65-F5344CB8AC3E}">
        <p14:creationId xmlns:p14="http://schemas.microsoft.com/office/powerpoint/2010/main" val="2093382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2"/>
            <a:ext cx="6858000" cy="400110"/>
          </a:xfrm>
          <a:prstGeom prst="rect">
            <a:avLst/>
          </a:prstGeom>
          <a:solidFill>
            <a:schemeClr val="tx2"/>
          </a:solidFill>
        </p:spPr>
        <p:txBody>
          <a:bodyPr wrap="square">
            <a:spAutoFit/>
          </a:bodyPr>
          <a:lstStyle/>
          <a:p>
            <a:pPr algn="ctr"/>
            <a:r>
              <a:rPr lang="fr-FR" sz="2000" b="1" dirty="0">
                <a:solidFill>
                  <a:schemeClr val="bg1"/>
                </a:solidFill>
                <a:latin typeface="Times New Roman" panose="02020603050405020304" pitchFamily="18" charset="0"/>
                <a:cs typeface="Times New Roman" panose="02020603050405020304" pitchFamily="18" charset="0"/>
              </a:rPr>
              <a:t>Localisation du bien</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24" name="ZoneTexte 23"/>
          <p:cNvSpPr txBox="1"/>
          <p:nvPr/>
        </p:nvSpPr>
        <p:spPr>
          <a:xfrm>
            <a:off x="3488455" y="7861794"/>
            <a:ext cx="3198125" cy="288813"/>
          </a:xfrm>
          <a:prstGeom prst="rect">
            <a:avLst/>
          </a:prstGeom>
          <a:solidFill>
            <a:srgbClr val="1F497D">
              <a:alpha val="49020"/>
            </a:srgbClr>
          </a:solidFill>
          <a:ln>
            <a:solidFill>
              <a:schemeClr val="tx1"/>
            </a:solidFill>
          </a:ln>
        </p:spPr>
        <p:txBody>
          <a:bodyPr wrap="none" rtlCol="0" anchor="ctr" anchorCtr="0">
            <a:noAutofit/>
          </a:bodyPr>
          <a:lstStyle/>
          <a:p>
            <a:pPr algn="ctr"/>
            <a:r>
              <a:rPr lang="fr-FR" sz="1600" b="1" dirty="0">
                <a:solidFill>
                  <a:schemeClr val="bg1"/>
                </a:solidFill>
                <a:latin typeface="Times New Roman" panose="02020603050405020304" pitchFamily="18" charset="0"/>
                <a:cs typeface="Times New Roman" panose="02020603050405020304" pitchFamily="18" charset="0"/>
              </a:rPr>
              <a:t>2</a:t>
            </a:r>
          </a:p>
        </p:txBody>
      </p:sp>
      <p:sp>
        <p:nvSpPr>
          <p:cNvPr id="32" name="ZoneTexte 31"/>
          <p:cNvSpPr txBox="1"/>
          <p:nvPr/>
        </p:nvSpPr>
        <p:spPr>
          <a:xfrm>
            <a:off x="0" y="488504"/>
            <a:ext cx="2414352" cy="269873"/>
          </a:xfrm>
          <a:prstGeom prst="rect">
            <a:avLst/>
          </a:prstGeom>
          <a:solidFill>
            <a:schemeClr val="bg1">
              <a:lumMod val="95000"/>
            </a:schemeClr>
          </a:solidFill>
          <a:ln>
            <a:solidFill>
              <a:schemeClr val="tx1"/>
            </a:solidFill>
          </a:ln>
        </p:spPr>
        <p:txBody>
          <a:bodyPr wrap="square" rtlCol="0" anchor="ctr" anchorCtr="0">
            <a:noAutofit/>
          </a:bodyPr>
          <a:lstStyle/>
          <a:p>
            <a:pPr marL="123821"/>
            <a:r>
              <a:rPr lang="fr-FR" sz="1400" b="1" dirty="0">
                <a:solidFill>
                  <a:schemeClr val="tx2"/>
                </a:solidFill>
                <a:latin typeface="Times New Roman" panose="02020603050405020304" pitchFamily="18" charset="0"/>
                <a:cs typeface="Times New Roman" panose="02020603050405020304" pitchFamily="18" charset="0"/>
              </a:rPr>
              <a:t>Assiette de l’immeuble</a:t>
            </a:r>
          </a:p>
        </p:txBody>
      </p:sp>
      <p:graphicFrame>
        <p:nvGraphicFramePr>
          <p:cNvPr id="21" name="Tableau 20"/>
          <p:cNvGraphicFramePr>
            <a:graphicFrameLocks noGrp="1"/>
          </p:cNvGraphicFramePr>
          <p:nvPr>
            <p:extLst>
              <p:ext uri="{D42A27DB-BD31-4B8C-83A1-F6EECF244321}">
                <p14:modId xmlns:p14="http://schemas.microsoft.com/office/powerpoint/2010/main" val="2641973951"/>
              </p:ext>
            </p:extLst>
          </p:nvPr>
        </p:nvGraphicFramePr>
        <p:xfrm>
          <a:off x="91512" y="8233515"/>
          <a:ext cx="6674975" cy="1232642"/>
        </p:xfrm>
        <a:graphic>
          <a:graphicData uri="http://schemas.openxmlformats.org/drawingml/2006/table">
            <a:tbl>
              <a:tblPr firstRow="1"/>
              <a:tblGrid>
                <a:gridCol w="6674975">
                  <a:extLst>
                    <a:ext uri="{9D8B030D-6E8A-4147-A177-3AD203B41FA5}">
                      <a16:colId xmlns:a16="http://schemas.microsoft.com/office/drawing/2014/main" val="2437334052"/>
                    </a:ext>
                  </a:extLst>
                </a:gridCol>
              </a:tblGrid>
              <a:tr h="219652">
                <a:tc>
                  <a:txBody>
                    <a:bodyPr/>
                    <a:lstStyle/>
                    <a:p>
                      <a:pPr algn="ctr" rtl="0" fontAlgn="ctr"/>
                      <a:r>
                        <a:rPr lang="fr-FR" sz="1200" b="1"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rPr>
                        <a:t>Réserve </a:t>
                      </a:r>
                    </a:p>
                  </a:txBody>
                  <a:tcPr marL="7225" marR="7225" marT="7225"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93757142"/>
                  </a:ext>
                </a:extLst>
              </a:tr>
              <a:tr h="1012990">
                <a:tc>
                  <a:txBody>
                    <a:bodyPr/>
                    <a:lstStyle/>
                    <a:p>
                      <a:pPr marL="26670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Wingdings" panose="05000000000000000000" pitchFamily="2" charset="2"/>
                        <a:buChar char="§"/>
                        <a:tabLst/>
                        <a:defRPr/>
                      </a:pPr>
                      <a:r>
                        <a:rPr kumimoji="0" lang="fr-F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Sous réserve de l’obtention de :</a:t>
                      </a:r>
                    </a:p>
                    <a:p>
                      <a:pPr marL="43815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Times New Roman" panose="02020603050405020304" pitchFamily="18" charset="0"/>
                        <a:buChar char="‐"/>
                        <a:tabLst/>
                        <a:defRPr/>
                      </a:pPr>
                      <a:r>
                        <a:rPr kumimoji="0" lang="fr-F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Règlement de la copropriété ;</a:t>
                      </a:r>
                    </a:p>
                    <a:p>
                      <a:pPr marL="43815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Times New Roman" panose="02020603050405020304" pitchFamily="18" charset="0"/>
                        <a:buChar char="‐"/>
                        <a:tabLst/>
                        <a:defRPr/>
                      </a:pPr>
                      <a:r>
                        <a:rPr kumimoji="0" lang="fr-F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Plan de copropriété ;</a:t>
                      </a:r>
                    </a:p>
                    <a:p>
                      <a:pPr marL="26670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Wingdings" panose="05000000000000000000" pitchFamily="2" charset="2"/>
                        <a:buChar char="§"/>
                        <a:tabLst/>
                        <a:defRPr/>
                      </a:pPr>
                      <a:r>
                        <a:rPr kumimoji="0" lang="fr-FR" sz="105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Respect des conditions et charges inscrites dans le règlement de copropriété.</a:t>
                      </a:r>
                    </a:p>
                  </a:txBody>
                  <a:tcPr marL="7225" marR="7225" marT="7225"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8" name="Espace réservé du numéro de diapositive 1"/>
          <p:cNvSpPr>
            <a:spLocks noGrp="1"/>
          </p:cNvSpPr>
          <p:nvPr>
            <p:ph type="sldNum" sz="quarter" idx="12"/>
          </p:nvPr>
        </p:nvSpPr>
        <p:spPr>
          <a:xfrm>
            <a:off x="5285184" y="9466157"/>
            <a:ext cx="1600200" cy="527403"/>
          </a:xfrm>
        </p:spPr>
        <p:txBody>
          <a:bodyPr/>
          <a:lstStyle/>
          <a:p>
            <a:r>
              <a:rPr lang="fr-BE" sz="1000" dirty="0" smtClean="0"/>
              <a:t>11/26</a:t>
            </a:r>
            <a:endParaRPr lang="fr-BE" sz="1000" dirty="0"/>
          </a:p>
        </p:txBody>
      </p:sp>
      <p:sp>
        <p:nvSpPr>
          <p:cNvPr id="14" name="ZoneTexte 13"/>
          <p:cNvSpPr txBox="1"/>
          <p:nvPr/>
        </p:nvSpPr>
        <p:spPr>
          <a:xfrm>
            <a:off x="0" y="4840922"/>
            <a:ext cx="6858000" cy="400110"/>
          </a:xfrm>
          <a:prstGeom prst="rect">
            <a:avLst/>
          </a:prstGeom>
          <a:noFill/>
          <a:ln w="38100">
            <a:solidFill>
              <a:schemeClr val="tx2"/>
            </a:solidFill>
          </a:ln>
        </p:spPr>
        <p:txBody>
          <a:bodyPr wrap="square" rtlCol="0">
            <a:spAutoFit/>
          </a:bodyPr>
          <a:lstStyle/>
          <a:p>
            <a:pPr algn="ctr"/>
            <a:r>
              <a:rPr lang="fr-FR" sz="1000" b="1" dirty="0">
                <a:latin typeface="Times New Roman" panose="02020603050405020304" pitchFamily="18" charset="0"/>
                <a:cs typeface="Times New Roman" panose="02020603050405020304" pitchFamily="18" charset="0"/>
              </a:rPr>
              <a:t>Le bien objet de la présente étude est situé à: n° 05, 1er étage, Immeuble 02, Résidence Les Roses, Ville de Salé El Jadida , Région de Rabat-Salé-Kénitra.</a:t>
            </a:r>
            <a:endParaRPr lang="fr-FR" sz="1000" b="1" dirty="0">
              <a:latin typeface="Times New Roman" panose="02020603050405020304" pitchFamily="18" charset="0"/>
              <a:cs typeface="Times New Roman" panose="02020603050405020304" pitchFamily="18" charset="0"/>
            </a:endParaRPr>
          </a:p>
        </p:txBody>
      </p:sp>
      <p:sp>
        <p:nvSpPr>
          <p:cNvPr id="30" name="ZoneTexte 29"/>
          <p:cNvSpPr txBox="1"/>
          <p:nvPr/>
        </p:nvSpPr>
        <p:spPr>
          <a:xfrm>
            <a:off x="188640" y="7861822"/>
            <a:ext cx="3197330" cy="288813"/>
          </a:xfrm>
          <a:prstGeom prst="rect">
            <a:avLst/>
          </a:prstGeom>
          <a:solidFill>
            <a:srgbClr val="1F497D">
              <a:alpha val="49020"/>
            </a:srgbClr>
          </a:solidFill>
          <a:ln>
            <a:solidFill>
              <a:schemeClr val="tx1"/>
            </a:solidFill>
          </a:ln>
        </p:spPr>
        <p:txBody>
          <a:bodyPr wrap="none" rtlCol="0" anchor="ctr" anchorCtr="0">
            <a:noAutofit/>
          </a:bodyPr>
          <a:lstStyle/>
          <a:p>
            <a:pPr algn="ctr"/>
            <a:r>
              <a:rPr lang="fr-FR" sz="1600" b="1" dirty="0" smtClean="0">
                <a:solidFill>
                  <a:schemeClr val="bg1"/>
                </a:solidFill>
                <a:latin typeface="Times New Roman" panose="02020603050405020304" pitchFamily="18" charset="0"/>
                <a:cs typeface="Times New Roman" panose="02020603050405020304" pitchFamily="18" charset="0"/>
              </a:rPr>
              <a:t>1</a:t>
            </a:r>
            <a:endParaRPr lang="fr-FR" sz="1600" b="1" dirty="0">
              <a:solidFill>
                <a:schemeClr val="bg1"/>
              </a:solidFill>
              <a:latin typeface="Times New Roman" panose="02020603050405020304" pitchFamily="18" charset="0"/>
              <a:cs typeface="Times New Roman" panose="02020603050405020304" pitchFamily="18" charset="0"/>
            </a:endParaRPr>
          </a:p>
        </p:txBody>
      </p:sp>
      <p:grpSp>
        <p:nvGrpSpPr>
          <p:cNvPr id="45" name="Groupe 44"/>
          <p:cNvGrpSpPr/>
          <p:nvPr/>
        </p:nvGrpSpPr>
        <p:grpSpPr>
          <a:xfrm>
            <a:off x="3789040" y="1839063"/>
            <a:ext cx="224291" cy="285515"/>
            <a:chOff x="4198532" y="3157232"/>
            <a:chExt cx="360040" cy="360000"/>
          </a:xfrm>
        </p:grpSpPr>
        <p:sp>
          <p:nvSpPr>
            <p:cNvPr id="46" name="Ellipse 45"/>
            <p:cNvSpPr/>
            <p:nvPr/>
          </p:nvSpPr>
          <p:spPr>
            <a:xfrm>
              <a:off x="4216553" y="3172601"/>
              <a:ext cx="324000" cy="324000"/>
            </a:xfrm>
            <a:prstGeom prst="ellipse">
              <a:avLst/>
            </a:prstGeom>
            <a:solidFill>
              <a:srgbClr val="1F497D">
                <a:alpha val="49020"/>
              </a:srgbClr>
            </a:solidFill>
            <a:ln w="28575">
              <a:solidFill>
                <a:schemeClr val="bg1"/>
              </a:solidFill>
            </a:ln>
          </p:spPr>
          <p:txBody>
            <a:bodyPr wrap="none" rtlCol="0" anchor="ctr" anchorCtr="0">
              <a:noAutofit/>
            </a:bodyPr>
            <a:lstStyle/>
            <a:p>
              <a:pPr algn="ctr"/>
              <a:endParaRPr lang="fr-FR" sz="1600" b="1">
                <a:solidFill>
                  <a:schemeClr val="bg1"/>
                </a:solidFill>
              </a:endParaRPr>
            </a:p>
          </p:txBody>
        </p:sp>
        <p:sp>
          <p:nvSpPr>
            <p:cNvPr id="47" name="ZoneTexte 46"/>
            <p:cNvSpPr txBox="1"/>
            <p:nvPr/>
          </p:nvSpPr>
          <p:spPr>
            <a:xfrm>
              <a:off x="4198532" y="3157232"/>
              <a:ext cx="360040" cy="360000"/>
            </a:xfrm>
            <a:prstGeom prst="rect">
              <a:avLst/>
            </a:prstGeom>
            <a:noFill/>
            <a:ln w="28575">
              <a:noFill/>
            </a:ln>
          </p:spPr>
          <p:txBody>
            <a:bodyPr wrap="none" rtlCol="0" anchor="ctr" anchorCtr="0">
              <a:noAutofit/>
            </a:bodyPr>
            <a:lstStyle>
              <a:defPPr>
                <a:defRPr lang="fr-FR"/>
              </a:defPPr>
              <a:lvl1pPr algn="ctr">
                <a:defRPr sz="1400" b="1">
                  <a:solidFill>
                    <a:schemeClr val="bg1"/>
                  </a:solidFill>
                </a:defRPr>
              </a:lvl1pPr>
            </a:lstStyle>
            <a:p>
              <a:r>
                <a:rPr lang="fr-FR" sz="1600" dirty="0"/>
                <a:t>1</a:t>
              </a:r>
            </a:p>
          </p:txBody>
        </p:sp>
      </p:grpSp>
      <p:grpSp>
        <p:nvGrpSpPr>
          <p:cNvPr id="48" name="Groupe 47"/>
          <p:cNvGrpSpPr/>
          <p:nvPr/>
        </p:nvGrpSpPr>
        <p:grpSpPr>
          <a:xfrm>
            <a:off x="4812287" y="1995672"/>
            <a:ext cx="211827" cy="257812"/>
            <a:chOff x="4198529" y="3157223"/>
            <a:chExt cx="342024" cy="339378"/>
          </a:xfrm>
        </p:grpSpPr>
        <p:sp>
          <p:nvSpPr>
            <p:cNvPr id="49" name="Ellipse 48"/>
            <p:cNvSpPr/>
            <p:nvPr/>
          </p:nvSpPr>
          <p:spPr>
            <a:xfrm>
              <a:off x="4216553" y="3172601"/>
              <a:ext cx="324000" cy="324000"/>
            </a:xfrm>
            <a:prstGeom prst="ellipse">
              <a:avLst/>
            </a:prstGeom>
            <a:solidFill>
              <a:srgbClr val="1F497D">
                <a:alpha val="49020"/>
              </a:srgbClr>
            </a:solidFill>
            <a:ln w="28575">
              <a:solidFill>
                <a:schemeClr val="bg1"/>
              </a:solidFill>
            </a:ln>
          </p:spPr>
          <p:txBody>
            <a:bodyPr wrap="none" rtlCol="0" anchor="ctr" anchorCtr="0">
              <a:noAutofit/>
            </a:bodyPr>
            <a:lstStyle/>
            <a:p>
              <a:pPr algn="ctr"/>
              <a:endParaRPr lang="fr-FR" sz="1600" b="1">
                <a:solidFill>
                  <a:schemeClr val="bg1"/>
                </a:solidFill>
              </a:endParaRPr>
            </a:p>
          </p:txBody>
        </p:sp>
        <p:sp>
          <p:nvSpPr>
            <p:cNvPr id="50" name="ZoneTexte 49"/>
            <p:cNvSpPr txBox="1"/>
            <p:nvPr/>
          </p:nvSpPr>
          <p:spPr>
            <a:xfrm>
              <a:off x="4198529" y="3157223"/>
              <a:ext cx="342018" cy="339369"/>
            </a:xfrm>
            <a:prstGeom prst="rect">
              <a:avLst/>
            </a:prstGeom>
            <a:noFill/>
            <a:ln w="28575">
              <a:noFill/>
            </a:ln>
          </p:spPr>
          <p:txBody>
            <a:bodyPr wrap="none" rtlCol="0" anchor="ctr" anchorCtr="0">
              <a:noAutofit/>
            </a:bodyPr>
            <a:lstStyle>
              <a:defPPr>
                <a:defRPr lang="fr-FR"/>
              </a:defPPr>
              <a:lvl1pPr algn="ctr">
                <a:defRPr sz="1400" b="1">
                  <a:solidFill>
                    <a:schemeClr val="bg1"/>
                  </a:solidFill>
                </a:defRPr>
              </a:lvl1pPr>
            </a:lstStyle>
            <a:p>
              <a:r>
                <a:rPr lang="fr-FR" sz="1200" b="0" dirty="0"/>
                <a:t>2</a:t>
              </a:r>
            </a:p>
          </p:txBody>
        </p:sp>
      </p:grpSp>
      <p:sp>
        <p:nvSpPr>
          <p:cNvPr id="19"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640" y="5424915"/>
            <a:ext cx="3197330" cy="2397998"/>
          </a:xfrm>
          <a:prstGeom prst="rect">
            <a:avLst/>
          </a:prstGeom>
          <a:ln>
            <a:solidFill>
              <a:schemeClr val="tx1"/>
            </a:solidFill>
          </a:ln>
        </p:spPr>
      </p:pic>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8457" y="5424320"/>
            <a:ext cx="3198124" cy="2398593"/>
          </a:xfrm>
          <a:prstGeom prst="rect">
            <a:avLst/>
          </a:prstGeom>
          <a:ln>
            <a:solidFill>
              <a:schemeClr val="tx1"/>
            </a:solidFill>
          </a:ln>
        </p:spPr>
      </p:pic>
      <p:grpSp>
        <p:nvGrpSpPr>
          <p:cNvPr id="2" name="Groupe 1"/>
          <p:cNvGrpSpPr/>
          <p:nvPr/>
        </p:nvGrpSpPr>
        <p:grpSpPr>
          <a:xfrm>
            <a:off x="717240" y="824624"/>
            <a:ext cx="5542433" cy="3924350"/>
            <a:chOff x="717240" y="824624"/>
            <a:chExt cx="5542433" cy="3924350"/>
          </a:xfrm>
        </p:grpSpPr>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240" y="829603"/>
              <a:ext cx="5542433" cy="3919371"/>
            </a:xfrm>
            <a:prstGeom prst="rect">
              <a:avLst/>
            </a:prstGeom>
            <a:ln>
              <a:solidFill>
                <a:schemeClr val="tx1"/>
              </a:solidFill>
            </a:ln>
          </p:spPr>
        </p:pic>
        <p:sp>
          <p:nvSpPr>
            <p:cNvPr id="25" name="Rectangle 24"/>
            <p:cNvSpPr/>
            <p:nvPr/>
          </p:nvSpPr>
          <p:spPr>
            <a:xfrm>
              <a:off x="717240" y="824624"/>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000" b="1" dirty="0" smtClean="0">
                  <a:solidFill>
                    <a:schemeClr val="tx1"/>
                  </a:solidFill>
                </a:rPr>
                <a:t>Terra Modus 2023</a:t>
              </a:r>
              <a:endParaRPr lang="fr-FR" sz="1000" b="1" dirty="0">
                <a:solidFill>
                  <a:schemeClr val="tx1"/>
                </a:solidFill>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
            <a:ext cx="6858002" cy="400110"/>
          </a:xfrm>
          <a:prstGeom prst="rect">
            <a:avLst/>
          </a:prstGeom>
          <a:solidFill>
            <a:schemeClr val="tx2"/>
          </a:solidFill>
        </p:spPr>
        <p:txBody>
          <a:bodyPr wrap="square">
            <a:spAutoFit/>
          </a:bodyPr>
          <a:lstStyle/>
          <a:p>
            <a:pPr algn="ctr"/>
            <a:r>
              <a:rPr lang="fr-FR" sz="2000" b="1" dirty="0">
                <a:solidFill>
                  <a:prstClr val="white"/>
                </a:solidFill>
                <a:latin typeface="Times New Roman" panose="02020603050405020304" pitchFamily="18" charset="0"/>
                <a:cs typeface="Times New Roman" panose="02020603050405020304" pitchFamily="18" charset="0"/>
              </a:rPr>
              <a:t>Etude du marché </a:t>
            </a:r>
            <a:r>
              <a:rPr lang="fr-FR" sz="2000" b="1" dirty="0">
                <a:solidFill>
                  <a:schemeClr val="accent5">
                    <a:lumMod val="60000"/>
                    <a:lumOff val="40000"/>
                  </a:schemeClr>
                </a:solidFill>
                <a:latin typeface="Times New Roman" panose="02020603050405020304" pitchFamily="18" charset="0"/>
                <a:cs typeface="Times New Roman" panose="02020603050405020304" pitchFamily="18" charset="0"/>
              </a:rPr>
              <a:t>national</a:t>
            </a:r>
            <a:endParaRPr lang="fr-FR" sz="20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12" name="Espace réservé du numéro de diapositive 1"/>
          <p:cNvSpPr>
            <a:spLocks noGrp="1"/>
          </p:cNvSpPr>
          <p:nvPr>
            <p:ph type="sldNum" sz="quarter" idx="12"/>
          </p:nvPr>
        </p:nvSpPr>
        <p:spPr>
          <a:xfrm>
            <a:off x="6021288" y="9466157"/>
            <a:ext cx="864096" cy="527403"/>
          </a:xfrm>
        </p:spPr>
        <p:txBody>
          <a:bodyPr/>
          <a:lstStyle/>
          <a:p>
            <a:r>
              <a:rPr lang="fr-BE" sz="1000" dirty="0" smtClean="0"/>
              <a:t>12/26</a:t>
            </a:r>
            <a:endParaRPr lang="fr-BE" sz="1000" dirty="0"/>
          </a:p>
        </p:txBody>
      </p:sp>
      <p:sp>
        <p:nvSpPr>
          <p:cNvPr id="16"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ZoneTexte 5"/>
          <p:cNvSpPr txBox="1">
            <a:spLocks noChangeArrowheads="1"/>
          </p:cNvSpPr>
          <p:nvPr/>
        </p:nvSpPr>
        <p:spPr bwMode="auto">
          <a:xfrm>
            <a:off x="3429000" y="9631218"/>
            <a:ext cx="2664296" cy="246221"/>
          </a:xfrm>
          <a:prstGeom prst="rect">
            <a:avLst/>
          </a:prstGeom>
          <a:ln>
            <a:noFill/>
          </a:ln>
        </p:spPr>
        <p:txBody>
          <a:bodyPr wrap="square">
            <a:spAutoFit/>
          </a:bodyPr>
          <a:lstStyle>
            <a:defPPr>
              <a:defRPr lang="fr-FR"/>
            </a:defPPr>
            <a:lvl1pPr algn="ctr">
              <a:defRPr sz="800" b="1" i="1">
                <a:solidFill>
                  <a:schemeClr val="bg1">
                    <a:lumMod val="50000"/>
                  </a:schemeClr>
                </a:solidFill>
              </a:defRPr>
            </a:lvl1pPr>
          </a:lstStyle>
          <a:p>
            <a:r>
              <a:rPr lang="fr-FR" sz="1000" dirty="0">
                <a:latin typeface="Times New Roman" panose="02020603050405020304" pitchFamily="18" charset="0"/>
                <a:cs typeface="Times New Roman" panose="02020603050405020304" pitchFamily="18" charset="0"/>
              </a:rPr>
              <a:t>Source : IPAI de BKAM, données : </a:t>
            </a:r>
            <a:r>
              <a:rPr lang="fr-FR" sz="1000" dirty="0" smtClean="0">
                <a:latin typeface="Times New Roman" panose="02020603050405020304" pitchFamily="18" charset="0"/>
                <a:cs typeface="Times New Roman" panose="02020603050405020304" pitchFamily="18" charset="0"/>
              </a:rPr>
              <a:t>T3 </a:t>
            </a:r>
            <a:r>
              <a:rPr lang="fr-FR" sz="1000" dirty="0">
                <a:latin typeface="Times New Roman" panose="02020603050405020304" pitchFamily="18" charset="0"/>
                <a:cs typeface="Times New Roman" panose="02020603050405020304" pitchFamily="18" charset="0"/>
              </a:rPr>
              <a:t>2022</a:t>
            </a:r>
          </a:p>
        </p:txBody>
      </p:sp>
      <p:sp>
        <p:nvSpPr>
          <p:cNvPr id="18" name="ZoneTexte 17">
            <a:extLst>
              <a:ext uri="{FF2B5EF4-FFF2-40B4-BE49-F238E27FC236}">
                <a16:creationId xmlns:a16="http://schemas.microsoft.com/office/drawing/2014/main" id="{91C9818B-C658-975C-483B-B66688089BFF}"/>
              </a:ext>
            </a:extLst>
          </p:cNvPr>
          <p:cNvSpPr txBox="1"/>
          <p:nvPr/>
        </p:nvSpPr>
        <p:spPr>
          <a:xfrm>
            <a:off x="-2" y="6019521"/>
            <a:ext cx="6858003" cy="1021711"/>
          </a:xfrm>
          <a:prstGeom prst="rect">
            <a:avLst/>
          </a:prstGeom>
          <a:solidFill>
            <a:schemeClr val="bg1">
              <a:lumMod val="95000"/>
            </a:schemeClr>
          </a:solidFill>
        </p:spPr>
        <p:txBody>
          <a:bodyPr wrap="square" rtlCol="0" anchor="ctr" anchorCtr="0">
            <a:noAutofit/>
          </a:bodyPr>
          <a:lstStyle/>
          <a:p>
            <a:pPr marL="247642" indent="-247642" algn="just">
              <a:buClr>
                <a:schemeClr val="tx2"/>
              </a:buClr>
              <a:buFont typeface="Wingdings" panose="05000000000000000000" pitchFamily="2" charset="2"/>
              <a:buChar char="§"/>
            </a:pPr>
            <a:r>
              <a:rPr lang="fr-FR" sz="800" dirty="0" smtClean="0">
                <a:latin typeface="Times New Roman" panose="02020603050405020304" pitchFamily="18" charset="0"/>
                <a:cs typeface="Times New Roman" panose="02020603050405020304" pitchFamily="18" charset="0"/>
              </a:rPr>
              <a:t>   En </a:t>
            </a:r>
            <a:r>
              <a:rPr lang="fr-FR" sz="800" dirty="0">
                <a:latin typeface="Times New Roman" panose="02020603050405020304" pitchFamily="18" charset="0"/>
                <a:cs typeface="Times New Roman" panose="02020603050405020304" pitchFamily="18" charset="0"/>
              </a:rPr>
              <a:t>glissement trimestriel, les prix des terrains ressortent en hausse de 0,8% et le nombre des transactions a progressé de 13,8% d’un trimestre à l’autre. En glissement annuel, les prix du foncier ont augmenté de 2,3%, et le nombre de transactions a connu une hausse de 19,8</a:t>
            </a:r>
            <a:r>
              <a:rPr lang="fr-FR" sz="800" dirty="0" smtClean="0">
                <a:latin typeface="Times New Roman" panose="02020603050405020304" pitchFamily="18" charset="0"/>
                <a:cs typeface="Times New Roman" panose="02020603050405020304" pitchFamily="18" charset="0"/>
              </a:rPr>
              <a:t>%.</a:t>
            </a:r>
          </a:p>
          <a:p>
            <a:pPr marL="247642" indent="-247642" algn="just">
              <a:buClr>
                <a:schemeClr val="tx2"/>
              </a:buClr>
              <a:buFont typeface="Wingdings" panose="05000000000000000000" pitchFamily="2" charset="2"/>
              <a:buChar char="§"/>
            </a:pPr>
            <a:endParaRPr lang="fr-FR" sz="800" dirty="0" smtClean="0">
              <a:latin typeface="Times New Roman" panose="02020603050405020304" pitchFamily="18" charset="0"/>
              <a:cs typeface="Times New Roman" panose="02020603050405020304" pitchFamily="18" charset="0"/>
            </a:endParaRPr>
          </a:p>
          <a:p>
            <a:pPr marL="247642" indent="-247642" algn="just">
              <a:buClr>
                <a:schemeClr val="tx2"/>
              </a:buClr>
              <a:buFont typeface="Wingdings" panose="05000000000000000000" pitchFamily="2" charset="2"/>
              <a:buChar char="§"/>
            </a:pPr>
            <a:r>
              <a:rPr lang="fr-FR" sz="800" dirty="0" smtClean="0">
                <a:latin typeface="Times New Roman" panose="02020603050405020304" pitchFamily="18" charset="0"/>
                <a:cs typeface="Times New Roman" panose="02020603050405020304" pitchFamily="18" charset="0"/>
              </a:rPr>
              <a:t>   En </a:t>
            </a:r>
            <a:r>
              <a:rPr lang="fr-FR" sz="800" dirty="0">
                <a:latin typeface="Times New Roman" panose="02020603050405020304" pitchFamily="18" charset="0"/>
                <a:cs typeface="Times New Roman" panose="02020603050405020304" pitchFamily="18" charset="0"/>
              </a:rPr>
              <a:t>glissement trimestriel, l’indice des prix des biens à usage professionnel a affiché un accroissement de 2%, recouvrant une augmentation de 1,8% pour les bureaux et de 1,9% pour les locaux commerciaux. Quant au nombre de transactions, il a enregistré une hausse de 4,9%, reflétant une progression de 4,5% pour les locaux commerciaux et de 6,6% pour les bureaux. En glissement annuel, les prix ont augmenté de 2,5%, avec une hausse de 2,4% pour les locaux commerciaux et de 3% pour les bureaux. Pour leur part, les transactions ont enregistré une progression de 11,4%, </a:t>
            </a:r>
          </a:p>
        </p:txBody>
      </p:sp>
      <p:sp>
        <p:nvSpPr>
          <p:cNvPr id="19" name="ZoneTexte 18">
            <a:extLst>
              <a:ext uri="{FF2B5EF4-FFF2-40B4-BE49-F238E27FC236}">
                <a16:creationId xmlns:a16="http://schemas.microsoft.com/office/drawing/2014/main" id="{603DA30F-2EB3-D973-E72D-85C77556F2AC}"/>
              </a:ext>
            </a:extLst>
          </p:cNvPr>
          <p:cNvSpPr txBox="1"/>
          <p:nvPr/>
        </p:nvSpPr>
        <p:spPr>
          <a:xfrm>
            <a:off x="372" y="2966037"/>
            <a:ext cx="6858001" cy="898309"/>
          </a:xfrm>
          <a:prstGeom prst="rect">
            <a:avLst/>
          </a:prstGeom>
          <a:solidFill>
            <a:schemeClr val="bg1">
              <a:lumMod val="95000"/>
            </a:schemeClr>
          </a:solidFill>
        </p:spPr>
        <p:txBody>
          <a:bodyPr wrap="square" rtlCol="0" anchor="ctr" anchorCtr="0">
            <a:noAutofit/>
          </a:bodyPr>
          <a:lstStyle/>
          <a:p>
            <a:pPr marL="247642" indent="-247642" algn="just">
              <a:buClr>
                <a:schemeClr val="tx2"/>
              </a:buClr>
              <a:buFont typeface="Wingdings" panose="05000000000000000000" pitchFamily="2" charset="2"/>
              <a:buChar char="§"/>
            </a:pPr>
            <a:r>
              <a:rPr lang="fr-FR" sz="800" dirty="0" smtClean="0">
                <a:latin typeface="Times New Roman" panose="02020603050405020304" pitchFamily="18" charset="0"/>
                <a:cs typeface="Times New Roman" panose="02020603050405020304" pitchFamily="18" charset="0"/>
              </a:rPr>
              <a:t>   En </a:t>
            </a:r>
            <a:r>
              <a:rPr lang="fr-FR" sz="800" dirty="0">
                <a:latin typeface="Times New Roman" panose="02020603050405020304" pitchFamily="18" charset="0"/>
                <a:cs typeface="Times New Roman" panose="02020603050405020304" pitchFamily="18" charset="0"/>
              </a:rPr>
              <a:t>glissement trimestriel, les prix du résidentiel ont augmenté de 0,4% en relation avec les hausses de 0,4% des prix des appartements et de 1,6% de ceux des maisons. En revanche, les prix des villas ont reculé de 2,8%. Pour ce qui est des transactions, elles ont enregistré une progression de 11,3%, avec des hausses de 11,1% pour les appartements, de 14,6% pour les maisons et de 12,7% pour les villas</a:t>
            </a:r>
            <a:r>
              <a:rPr lang="fr-FR" sz="800" dirty="0" smtClean="0">
                <a:latin typeface="Times New Roman" panose="02020603050405020304" pitchFamily="18" charset="0"/>
                <a:cs typeface="Times New Roman" panose="02020603050405020304" pitchFamily="18" charset="0"/>
              </a:rPr>
              <a:t>.</a:t>
            </a:r>
          </a:p>
          <a:p>
            <a:pPr marL="247642" indent="-247642" algn="just">
              <a:buClr>
                <a:schemeClr val="tx2"/>
              </a:buClr>
              <a:buFont typeface="Wingdings" panose="05000000000000000000" pitchFamily="2" charset="2"/>
              <a:buChar char="§"/>
            </a:pPr>
            <a:endParaRPr lang="fr-FR" sz="800" dirty="0" smtClean="0">
              <a:latin typeface="Times New Roman" panose="02020603050405020304" pitchFamily="18" charset="0"/>
              <a:cs typeface="Times New Roman" panose="02020603050405020304" pitchFamily="18" charset="0"/>
            </a:endParaRPr>
          </a:p>
          <a:p>
            <a:pPr marL="247642" indent="-247642" algn="just">
              <a:buClr>
                <a:schemeClr val="tx2"/>
              </a:buClr>
              <a:buFont typeface="Wingdings" panose="05000000000000000000" pitchFamily="2" charset="2"/>
              <a:buChar char="§"/>
            </a:pPr>
            <a:r>
              <a:rPr lang="fr-FR" sz="800" dirty="0" smtClean="0">
                <a:latin typeface="Times New Roman" panose="02020603050405020304" pitchFamily="18" charset="0"/>
                <a:cs typeface="Times New Roman" panose="02020603050405020304" pitchFamily="18" charset="0"/>
              </a:rPr>
              <a:t>   En </a:t>
            </a:r>
            <a:r>
              <a:rPr lang="fr-FR" sz="800" dirty="0">
                <a:latin typeface="Times New Roman" panose="02020603050405020304" pitchFamily="18" charset="0"/>
                <a:cs typeface="Times New Roman" panose="02020603050405020304" pitchFamily="18" charset="0"/>
              </a:rPr>
              <a:t>glissement annuel, les prix du résidentiel se sont appréciés de 0,8%, en lien avec la hausse de 0,6% des prix des appartements, de 1,7% de ceux des maisons et de 0,3% de ceux des villas. Pour ce qui est des transactions, leur nombre a affiché une progression de 60,8%, reflétant des hausses de 61,7% pour les appartements, de 40,7% pour les maisons et de 92,7% pour les villas.</a:t>
            </a:r>
          </a:p>
        </p:txBody>
      </p:sp>
      <p:pic>
        <p:nvPicPr>
          <p:cNvPr id="20" name="Image 19"/>
          <p:cNvPicPr>
            <a:picLocks noChangeAspect="1"/>
          </p:cNvPicPr>
          <p:nvPr/>
        </p:nvPicPr>
        <p:blipFill>
          <a:blip r:embed="rId3"/>
          <a:stretch>
            <a:fillRect/>
          </a:stretch>
        </p:blipFill>
        <p:spPr>
          <a:xfrm>
            <a:off x="1163524" y="469953"/>
            <a:ext cx="4497724" cy="2439859"/>
          </a:xfrm>
          <a:prstGeom prst="rect">
            <a:avLst/>
          </a:prstGeom>
        </p:spPr>
      </p:pic>
      <p:pic>
        <p:nvPicPr>
          <p:cNvPr id="22" name="Image 21"/>
          <p:cNvPicPr>
            <a:picLocks noChangeAspect="1"/>
          </p:cNvPicPr>
          <p:nvPr/>
        </p:nvPicPr>
        <p:blipFill>
          <a:blip r:embed="rId4"/>
          <a:stretch>
            <a:fillRect/>
          </a:stretch>
        </p:blipFill>
        <p:spPr>
          <a:xfrm>
            <a:off x="1163524" y="3971695"/>
            <a:ext cx="4353708" cy="2047826"/>
          </a:xfrm>
          <a:prstGeom prst="rect">
            <a:avLst/>
          </a:prstGeom>
        </p:spPr>
      </p:pic>
      <p:pic>
        <p:nvPicPr>
          <p:cNvPr id="23" name="Image 22"/>
          <p:cNvPicPr>
            <a:picLocks noChangeAspect="1"/>
          </p:cNvPicPr>
          <p:nvPr/>
        </p:nvPicPr>
        <p:blipFill>
          <a:blip r:embed="rId5"/>
          <a:stretch>
            <a:fillRect/>
          </a:stretch>
        </p:blipFill>
        <p:spPr>
          <a:xfrm>
            <a:off x="1807983" y="7075243"/>
            <a:ext cx="3242034" cy="2201604"/>
          </a:xfrm>
          <a:prstGeom prst="rect">
            <a:avLst/>
          </a:prstGeom>
        </p:spPr>
      </p:pic>
      <p:sp>
        <p:nvSpPr>
          <p:cNvPr id="24" name="Rectangle 23"/>
          <p:cNvSpPr/>
          <p:nvPr/>
        </p:nvSpPr>
        <p:spPr>
          <a:xfrm>
            <a:off x="-2" y="9292664"/>
            <a:ext cx="6858002" cy="338554"/>
          </a:xfrm>
          <a:prstGeom prst="rect">
            <a:avLst/>
          </a:prstGeom>
          <a:solidFill>
            <a:schemeClr val="bg1">
              <a:lumMod val="95000"/>
            </a:schemeClr>
          </a:solidFill>
        </p:spPr>
        <p:txBody>
          <a:bodyPr wrap="square" rtlCol="0" anchor="ctr" anchorCtr="0">
            <a:noAutofit/>
          </a:bodyPr>
          <a:lstStyle/>
          <a:p>
            <a:pPr marL="247642" indent="-247642" algn="just">
              <a:buClr>
                <a:schemeClr val="tx2"/>
              </a:buClr>
              <a:buFont typeface="Wingdings" panose="05000000000000000000" pitchFamily="2" charset="2"/>
              <a:buChar char="§"/>
            </a:pPr>
            <a:r>
              <a:rPr lang="fr-FR" sz="800" dirty="0">
                <a:latin typeface="Times New Roman" panose="02020603050405020304" pitchFamily="18" charset="0"/>
                <a:cs typeface="Times New Roman" panose="02020603050405020304" pitchFamily="18" charset="0"/>
              </a:rPr>
              <a:t>Les prix des actifs immobiliers à </a:t>
            </a:r>
            <a:r>
              <a:rPr lang="fr-FR" sz="800" dirty="0" smtClean="0">
                <a:latin typeface="Times New Roman" panose="02020603050405020304" pitchFamily="18" charset="0"/>
                <a:cs typeface="Times New Roman" panose="02020603050405020304" pitchFamily="18" charset="0"/>
              </a:rPr>
              <a:t>Kenitra </a:t>
            </a:r>
            <a:r>
              <a:rPr lang="fr-FR" sz="800" dirty="0">
                <a:latin typeface="Times New Roman" panose="02020603050405020304" pitchFamily="18" charset="0"/>
                <a:cs typeface="Times New Roman" panose="02020603050405020304" pitchFamily="18" charset="0"/>
              </a:rPr>
              <a:t>ont enregistré une hausse de </a:t>
            </a:r>
            <a:r>
              <a:rPr lang="fr-FR" sz="800" dirty="0" smtClean="0">
                <a:latin typeface="Times New Roman" panose="02020603050405020304" pitchFamily="18" charset="0"/>
                <a:cs typeface="Times New Roman" panose="02020603050405020304" pitchFamily="18" charset="0"/>
              </a:rPr>
              <a:t>0,4% </a:t>
            </a:r>
            <a:r>
              <a:rPr lang="fr-FR" sz="800" dirty="0">
                <a:latin typeface="Times New Roman" panose="02020603050405020304" pitchFamily="18" charset="0"/>
                <a:cs typeface="Times New Roman" panose="02020603050405020304" pitchFamily="18" charset="0"/>
              </a:rPr>
              <a:t>au </a:t>
            </a:r>
            <a:r>
              <a:rPr lang="fr-FR" sz="800" dirty="0" smtClean="0">
                <a:latin typeface="Times New Roman" panose="02020603050405020304" pitchFamily="18" charset="0"/>
                <a:cs typeface="Times New Roman" panose="02020603050405020304" pitchFamily="18" charset="0"/>
              </a:rPr>
              <a:t>T3 </a:t>
            </a:r>
            <a:r>
              <a:rPr lang="fr-FR" sz="800" dirty="0">
                <a:latin typeface="Times New Roman" panose="02020603050405020304" pitchFamily="18" charset="0"/>
                <a:cs typeface="Times New Roman" panose="02020603050405020304" pitchFamily="18" charset="0"/>
              </a:rPr>
              <a:t>2022 par rapport au trimestre précédent.</a:t>
            </a:r>
          </a:p>
        </p:txBody>
      </p:sp>
    </p:spTree>
    <p:extLst>
      <p:ext uri="{BB962C8B-B14F-4D97-AF65-F5344CB8AC3E}">
        <p14:creationId xmlns:p14="http://schemas.microsoft.com/office/powerpoint/2010/main" val="21115972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
            <a:ext cx="4005064" cy="461665"/>
          </a:xfrm>
          <a:prstGeom prst="rect">
            <a:avLst/>
          </a:prstGeom>
          <a:solidFill>
            <a:schemeClr val="tx2"/>
          </a:solidFill>
        </p:spPr>
        <p:txBody>
          <a:bodyPr wrap="square">
            <a:spAutoFit/>
          </a:bodyPr>
          <a:lstStyle/>
          <a:p>
            <a:r>
              <a:rPr lang="fr-FR" sz="2400" b="1" dirty="0">
                <a:solidFill>
                  <a:schemeClr val="bg1"/>
                </a:solidFill>
                <a:latin typeface="Times New Roman" panose="02020603050405020304" pitchFamily="18" charset="0"/>
                <a:cs typeface="Times New Roman" panose="02020603050405020304" pitchFamily="18" charset="0"/>
              </a:rPr>
              <a:t>Etude du marché </a:t>
            </a:r>
            <a:r>
              <a:rPr lang="fr-FR" sz="2400" b="1" dirty="0">
                <a:solidFill>
                  <a:schemeClr val="accent5">
                    <a:lumMod val="60000"/>
                    <a:lumOff val="40000"/>
                  </a:schemeClr>
                </a:solidFill>
                <a:latin typeface="Times New Roman" panose="02020603050405020304" pitchFamily="18" charset="0"/>
                <a:cs typeface="Times New Roman" panose="02020603050405020304" pitchFamily="18" charset="0"/>
              </a:rPr>
              <a:t>régional</a:t>
            </a:r>
            <a:endParaRPr lang="fr-FR" sz="2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20" name="ZoneTexte 19"/>
          <p:cNvSpPr txBox="1"/>
          <p:nvPr/>
        </p:nvSpPr>
        <p:spPr>
          <a:xfrm>
            <a:off x="4005064" y="1"/>
            <a:ext cx="2852936" cy="461665"/>
          </a:xfrm>
          <a:prstGeom prst="rect">
            <a:avLst/>
          </a:prstGeom>
          <a:solidFill>
            <a:schemeClr val="bg1">
              <a:lumMod val="95000"/>
            </a:schemeClr>
          </a:solidFill>
        </p:spPr>
        <p:txBody>
          <a:bodyPr wrap="square" rtlCol="0" anchor="ctr" anchorCtr="0">
            <a:noAutofit/>
          </a:bodyPr>
          <a:lstStyle/>
          <a:p>
            <a:pPr algn="ctr"/>
            <a:r>
              <a:rPr lang="fr-FR" sz="2000" b="1" dirty="0">
                <a:solidFill>
                  <a:schemeClr val="tx2"/>
                </a:solidFill>
                <a:latin typeface="Times New Roman" panose="02020603050405020304" pitchFamily="18" charset="0"/>
                <a:cs typeface="Times New Roman" panose="02020603050405020304" pitchFamily="18" charset="0"/>
              </a:rPr>
              <a:t> </a:t>
            </a:r>
          </a:p>
        </p:txBody>
      </p:sp>
      <p:sp>
        <p:nvSpPr>
          <p:cNvPr id="19" name="Espace réservé du numéro de diapositive 1"/>
          <p:cNvSpPr>
            <a:spLocks noGrp="1"/>
          </p:cNvSpPr>
          <p:nvPr>
            <p:ph type="sldNum" sz="quarter" idx="12"/>
          </p:nvPr>
        </p:nvSpPr>
        <p:spPr>
          <a:xfrm>
            <a:off x="5285184" y="9466157"/>
            <a:ext cx="1600200" cy="527403"/>
          </a:xfrm>
        </p:spPr>
        <p:txBody>
          <a:bodyPr/>
          <a:lstStyle/>
          <a:p>
            <a:r>
              <a:rPr lang="fr-BE" sz="1000" dirty="0" smtClean="0"/>
              <a:t>13/26</a:t>
            </a:r>
            <a:endParaRPr lang="fr-BE" sz="1000" dirty="0"/>
          </a:p>
        </p:txBody>
      </p:sp>
      <p:graphicFrame>
        <p:nvGraphicFramePr>
          <p:cNvPr id="31" name="Graphique 30"/>
          <p:cNvGraphicFramePr>
            <a:graphicFrameLocks/>
          </p:cNvGraphicFramePr>
          <p:nvPr>
            <p:extLst>
              <p:ext uri="{D42A27DB-BD31-4B8C-83A1-F6EECF244321}">
                <p14:modId xmlns:p14="http://schemas.microsoft.com/office/powerpoint/2010/main" val="2338296962"/>
              </p:ext>
            </p:extLst>
          </p:nvPr>
        </p:nvGraphicFramePr>
        <p:xfrm>
          <a:off x="1444229" y="6840582"/>
          <a:ext cx="4277292" cy="2162020"/>
        </p:xfrm>
        <a:graphic>
          <a:graphicData uri="http://schemas.openxmlformats.org/drawingml/2006/chart">
            <c:chart xmlns:c="http://schemas.openxmlformats.org/drawingml/2006/chart" xmlns:r="http://schemas.openxmlformats.org/officeDocument/2006/relationships" r:id="rId2"/>
          </a:graphicData>
        </a:graphic>
      </p:graphicFrame>
      <p:sp>
        <p:nvSpPr>
          <p:cNvPr id="35" name="ZoneTexte 34"/>
          <p:cNvSpPr txBox="1"/>
          <p:nvPr/>
        </p:nvSpPr>
        <p:spPr>
          <a:xfrm>
            <a:off x="836712" y="9243283"/>
            <a:ext cx="5832648" cy="246221"/>
          </a:xfrm>
          <a:prstGeom prst="rect">
            <a:avLst/>
          </a:prstGeom>
          <a:ln>
            <a:noFill/>
          </a:ln>
        </p:spPr>
        <p:txBody>
          <a:bodyPr wrap="square">
            <a:spAutoFit/>
          </a:bodyPr>
          <a:lstStyle>
            <a:defPPr>
              <a:defRPr lang="fr-FR"/>
            </a:defPPr>
            <a:lvl1pPr algn="ctr">
              <a:defRPr sz="800" b="1" i="1">
                <a:solidFill>
                  <a:schemeClr val="bg1">
                    <a:lumMod val="50000"/>
                  </a:schemeClr>
                </a:solidFill>
              </a:defRPr>
            </a:lvl1pPr>
          </a:lstStyle>
          <a:p>
            <a:r>
              <a:rPr lang="fr-FR" sz="1000" dirty="0">
                <a:solidFill>
                  <a:schemeClr val="tx1">
                    <a:lumMod val="50000"/>
                    <a:lumOff val="50000"/>
                  </a:schemeClr>
                </a:solidFill>
                <a:latin typeface="Times New Roman" panose="02020603050405020304" pitchFamily="18" charset="0"/>
                <a:cs typeface="Times New Roman" panose="02020603050405020304" pitchFamily="18" charset="0"/>
              </a:rPr>
              <a:t>Source : * Les transactions immobilières  inscrites à la Base de données de T.M (2010-2019</a:t>
            </a:r>
            <a:r>
              <a:rPr lang="fr-FR" sz="900" dirty="0">
                <a:solidFill>
                  <a:schemeClr val="tx1">
                    <a:lumMod val="50000"/>
                    <a:lumOff val="50000"/>
                  </a:schemeClr>
                </a:solidFill>
                <a:latin typeface="Times New Roman" panose="02020603050405020304" pitchFamily="18" charset="0"/>
                <a:cs typeface="Times New Roman" panose="02020603050405020304" pitchFamily="18" charset="0"/>
              </a:rPr>
              <a:t>)</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744" y="487771"/>
            <a:ext cx="4445712" cy="8732648"/>
          </a:xfrm>
          <a:prstGeom prst="rect">
            <a:avLst/>
          </a:prstGeom>
        </p:spPr>
      </p:pic>
      <p:sp>
        <p:nvSpPr>
          <p:cNvPr id="9"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1653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3284984" cy="400110"/>
          </a:xfrm>
          <a:prstGeom prst="rect">
            <a:avLst/>
          </a:prstGeom>
          <a:solidFill>
            <a:schemeClr val="tx2"/>
          </a:solidFill>
        </p:spPr>
        <p:txBody>
          <a:bodyPr wrap="square">
            <a:spAutoFit/>
          </a:bodyPr>
          <a:lstStyle/>
          <a:p>
            <a:r>
              <a:rPr lang="fr-FR" sz="2000" b="1" dirty="0">
                <a:solidFill>
                  <a:schemeClr val="bg1"/>
                </a:solidFill>
                <a:latin typeface="Times New Roman" panose="02020603050405020304" pitchFamily="18" charset="0"/>
                <a:cs typeface="Times New Roman" panose="02020603050405020304" pitchFamily="18" charset="0"/>
              </a:rPr>
              <a:t>Etude de marché </a:t>
            </a:r>
            <a:r>
              <a:rPr lang="fr-FR" sz="2000" b="1" dirty="0">
                <a:solidFill>
                  <a:schemeClr val="accent5">
                    <a:lumMod val="60000"/>
                    <a:lumOff val="40000"/>
                  </a:schemeClr>
                </a:solidFill>
                <a:latin typeface="Times New Roman" panose="02020603050405020304" pitchFamily="18" charset="0"/>
                <a:cs typeface="Times New Roman" panose="02020603050405020304" pitchFamily="18" charset="0"/>
              </a:rPr>
              <a:t>local</a:t>
            </a:r>
            <a:endParaRPr lang="fr-FR" sz="20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9" name="ZoneTexte 8"/>
          <p:cNvSpPr txBox="1"/>
          <p:nvPr/>
        </p:nvSpPr>
        <p:spPr>
          <a:xfrm>
            <a:off x="3284984" y="2"/>
            <a:ext cx="3576400" cy="461663"/>
          </a:xfrm>
          <a:prstGeom prst="rect">
            <a:avLst/>
          </a:prstGeom>
          <a:solidFill>
            <a:schemeClr val="bg1">
              <a:lumMod val="95000"/>
            </a:schemeClr>
          </a:solidFill>
        </p:spPr>
        <p:txBody>
          <a:bodyPr wrap="square" lIns="130000" rtlCol="0" anchor="ctr" anchorCtr="0">
            <a:noAutofit/>
          </a:bodyPr>
          <a:lstStyle/>
          <a:p>
            <a:r>
              <a:rPr lang="fr-FR" sz="1600" b="1" dirty="0">
                <a:solidFill>
                  <a:schemeClr val="tx2"/>
                </a:solidFill>
                <a:latin typeface="Times New Roman" panose="02020603050405020304" pitchFamily="18" charset="0"/>
                <a:cs typeface="Times New Roman" panose="02020603050405020304" pitchFamily="18" charset="0"/>
              </a:rPr>
              <a:t>Offres de vente </a:t>
            </a:r>
          </a:p>
        </p:txBody>
      </p:sp>
      <p:sp>
        <p:nvSpPr>
          <p:cNvPr id="15" name="ZoneTexte 14"/>
          <p:cNvSpPr txBox="1"/>
          <p:nvPr/>
        </p:nvSpPr>
        <p:spPr>
          <a:xfrm>
            <a:off x="0" y="9201472"/>
            <a:ext cx="6858000" cy="264685"/>
          </a:xfrm>
          <a:prstGeom prst="rect">
            <a:avLst/>
          </a:prstGeom>
          <a:solidFill>
            <a:srgbClr val="F2F2F2">
              <a:alpha val="80000"/>
            </a:srgbClr>
          </a:solidFill>
        </p:spPr>
        <p:txBody>
          <a:bodyPr wrap="square" lIns="130000" rtlCol="0" anchor="ctr" anchorCtr="0">
            <a:noAutofit/>
          </a:bodyPr>
          <a:lstStyle>
            <a:defPPr>
              <a:defRPr lang="fr-FR"/>
            </a:defPPr>
            <a:lvl1pPr>
              <a:defRPr sz="1000" b="1">
                <a:solidFill>
                  <a:schemeClr val="tx2"/>
                </a:solidFill>
              </a:defRPr>
            </a:lvl1pPr>
          </a:lstStyle>
          <a:p>
            <a:pPr algn="ctr"/>
            <a:r>
              <a:rPr lang="fr-FR" dirty="0">
                <a:solidFill>
                  <a:schemeClr val="accent2"/>
                </a:solidFill>
                <a:latin typeface="Times New Roman" panose="02020603050405020304" pitchFamily="18" charset="0"/>
                <a:cs typeface="Times New Roman" panose="02020603050405020304" pitchFamily="18" charset="0"/>
              </a:rPr>
              <a:t>Situation des offres de vente</a:t>
            </a:r>
          </a:p>
        </p:txBody>
      </p:sp>
      <p:sp>
        <p:nvSpPr>
          <p:cNvPr id="16" name="Espace réservé du numéro de diapositive 1"/>
          <p:cNvSpPr>
            <a:spLocks noGrp="1"/>
          </p:cNvSpPr>
          <p:nvPr>
            <p:ph type="sldNum" sz="quarter" idx="12"/>
          </p:nvPr>
        </p:nvSpPr>
        <p:spPr>
          <a:xfrm>
            <a:off x="5285184" y="9466157"/>
            <a:ext cx="1600200" cy="527403"/>
          </a:xfrm>
        </p:spPr>
        <p:txBody>
          <a:bodyPr/>
          <a:lstStyle/>
          <a:p>
            <a:r>
              <a:rPr lang="fr-BE" sz="1000" dirty="0" smtClean="0"/>
              <a:t>14/26</a:t>
            </a:r>
            <a:endParaRPr lang="fr-BE" sz="1000" dirty="0"/>
          </a:p>
        </p:txBody>
      </p:sp>
      <p:sp>
        <p:nvSpPr>
          <p:cNvPr id="11"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85452"/>
            <a:ext cx="6858000" cy="4849683"/>
          </a:xfrm>
          <a:prstGeom prst="rect">
            <a:avLst/>
          </a:prstGeom>
        </p:spPr>
      </p:pic>
      <p:graphicFrame>
        <p:nvGraphicFramePr>
          <p:cNvPr id="3" name="Tableau 2"/>
          <p:cNvGraphicFramePr>
            <a:graphicFrameLocks noGrp="1"/>
          </p:cNvGraphicFramePr>
          <p:nvPr>
            <p:extLst>
              <p:ext uri="{D42A27DB-BD31-4B8C-83A1-F6EECF244321}">
                <p14:modId xmlns:p14="http://schemas.microsoft.com/office/powerpoint/2010/main" val="3946260741"/>
              </p:ext>
            </p:extLst>
          </p:nvPr>
        </p:nvGraphicFramePr>
        <p:xfrm>
          <a:off x="198884" y="585404"/>
          <a:ext cx="6470478" cy="1998227"/>
        </p:xfrm>
        <a:graphic>
          <a:graphicData uri="http://schemas.openxmlformats.org/drawingml/2006/table">
            <a:tbl>
              <a:tblPr/>
              <a:tblGrid>
                <a:gridCol w="368298">
                  <a:extLst>
                    <a:ext uri="{9D8B030D-6E8A-4147-A177-3AD203B41FA5}">
                      <a16:colId xmlns:a16="http://schemas.microsoft.com/office/drawing/2014/main" val="1531542017"/>
                    </a:ext>
                  </a:extLst>
                </a:gridCol>
                <a:gridCol w="1220436">
                  <a:extLst>
                    <a:ext uri="{9D8B030D-6E8A-4147-A177-3AD203B41FA5}">
                      <a16:colId xmlns:a16="http://schemas.microsoft.com/office/drawing/2014/main" val="4018171320"/>
                    </a:ext>
                  </a:extLst>
                </a:gridCol>
                <a:gridCol w="1220436">
                  <a:extLst>
                    <a:ext uri="{9D8B030D-6E8A-4147-A177-3AD203B41FA5}">
                      <a16:colId xmlns:a16="http://schemas.microsoft.com/office/drawing/2014/main" val="1310109988"/>
                    </a:ext>
                  </a:extLst>
                </a:gridCol>
                <a:gridCol w="1220436">
                  <a:extLst>
                    <a:ext uri="{9D8B030D-6E8A-4147-A177-3AD203B41FA5}">
                      <a16:colId xmlns:a16="http://schemas.microsoft.com/office/drawing/2014/main" val="1521281843"/>
                    </a:ext>
                  </a:extLst>
                </a:gridCol>
                <a:gridCol w="1220436">
                  <a:extLst>
                    <a:ext uri="{9D8B030D-6E8A-4147-A177-3AD203B41FA5}">
                      <a16:colId xmlns:a16="http://schemas.microsoft.com/office/drawing/2014/main" val="2682885500"/>
                    </a:ext>
                  </a:extLst>
                </a:gridCol>
                <a:gridCol w="1220436">
                  <a:extLst>
                    <a:ext uri="{9D8B030D-6E8A-4147-A177-3AD203B41FA5}">
                      <a16:colId xmlns:a16="http://schemas.microsoft.com/office/drawing/2014/main" val="1738139951"/>
                    </a:ext>
                  </a:extLst>
                </a:gridCol>
              </a:tblGrid>
              <a:tr h="193835">
                <a:tc gridSpan="6">
                  <a:txBody>
                    <a:bodyPr/>
                    <a:lstStyle/>
                    <a:p>
                      <a:pPr algn="ctr" fontAlgn="ctr"/>
                      <a:r>
                        <a:rPr lang="fr-FR" sz="1100" b="1" i="0" u="none" strike="noStrike">
                          <a:solidFill>
                            <a:srgbClr val="FFFFFF"/>
                          </a:solidFill>
                          <a:effectLst/>
                          <a:latin typeface="Calibri" panose="020F0502020204030204" pitchFamily="34" charset="0"/>
                        </a:rPr>
                        <a:t>Tableau des offres de vente  </a:t>
                      </a:r>
                      <a:r>
                        <a:rPr lang="ar-MA" sz="1100" b="1" i="0" u="none" strike="noStrike">
                          <a:solidFill>
                            <a:srgbClr val="FFFFFF"/>
                          </a:solidFill>
                          <a:effectLst/>
                          <a:latin typeface="Calibri" panose="020F0502020204030204" pitchFamily="34" charset="0"/>
                        </a:rPr>
                        <a:t>جدول مقترحات البيوعات</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408831776"/>
                  </a:ext>
                </a:extLst>
              </a:tr>
              <a:tr h="185025">
                <a:tc>
                  <a:txBody>
                    <a:bodyPr/>
                    <a:lstStyle/>
                    <a:p>
                      <a:pPr algn="ctr" fontAlgn="ctr"/>
                      <a:r>
                        <a:rPr lang="fr-FR" sz="1100" b="1" i="0" u="none" strike="noStrike">
                          <a:solidFill>
                            <a:srgbClr val="000000"/>
                          </a:solidFill>
                          <a:effectLst/>
                          <a:latin typeface="Calibri" panose="020F0502020204030204" pitchFamily="34" charset="0"/>
                        </a:rPr>
                        <a:t>N°</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Désignation</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Superficie (m²)</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Prix unitaire (dh/m²)</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Prix total (dh)</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Source</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37744674"/>
                  </a:ext>
                </a:extLst>
              </a:tr>
              <a:tr h="185025">
                <a:tc>
                  <a:txBody>
                    <a:bodyPr/>
                    <a:lstStyle/>
                    <a:p>
                      <a:pPr algn="ctr" fontAlgn="ctr"/>
                      <a:r>
                        <a:rPr lang="fr-FR" sz="1100" b="1" i="0" u="none" strike="noStrike">
                          <a:solidFill>
                            <a:srgbClr val="FFFFFF"/>
                          </a:solidFill>
                          <a:effectLst/>
                          <a:latin typeface="Calibri" panose="020F0502020204030204" pitchFamily="34" charset="0"/>
                        </a:rPr>
                        <a:t>1</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61905"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70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12 000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840 000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07 03 11 69 35</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49270367"/>
                  </a:ext>
                </a:extLst>
              </a:tr>
              <a:tr h="185025">
                <a:tc>
                  <a:txBody>
                    <a:bodyPr/>
                    <a:lstStyle/>
                    <a:p>
                      <a:pPr algn="ctr" fontAlgn="ctr"/>
                      <a:r>
                        <a:rPr lang="fr-FR" sz="1100" b="1" i="0" u="none" strike="noStrike">
                          <a:solidFill>
                            <a:srgbClr val="FFFFFF"/>
                          </a:solidFill>
                          <a:effectLst/>
                          <a:latin typeface="Calibri" panose="020F0502020204030204" pitchFamily="34" charset="0"/>
                        </a:rPr>
                        <a:t>2</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61905"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116</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11 552</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1 340 000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05 37 73 88 36</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764468507"/>
                  </a:ext>
                </a:extLst>
              </a:tr>
              <a:tr h="185025">
                <a:tc>
                  <a:txBody>
                    <a:bodyPr/>
                    <a:lstStyle/>
                    <a:p>
                      <a:pPr algn="ctr" fontAlgn="ctr"/>
                      <a:r>
                        <a:rPr lang="fr-FR" sz="1100" b="1" i="0" u="none" strike="noStrike">
                          <a:solidFill>
                            <a:srgbClr val="FFFFFF"/>
                          </a:solidFill>
                          <a:effectLst/>
                          <a:latin typeface="Calibri" panose="020F0502020204030204" pitchFamily="34" charset="0"/>
                        </a:rPr>
                        <a:t>3</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61905"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128</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9 000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1 152 000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06 18 22 75 81</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64970530"/>
                  </a:ext>
                </a:extLst>
              </a:tr>
              <a:tr h="177382">
                <a:tc>
                  <a:txBody>
                    <a:bodyPr/>
                    <a:lstStyle/>
                    <a:p>
                      <a:pPr algn="ctr" fontAlgn="ctr"/>
                      <a:r>
                        <a:rPr lang="fr-FR" sz="1100" b="1" i="0" u="none" strike="noStrike">
                          <a:solidFill>
                            <a:srgbClr val="FFFFFF"/>
                          </a:solidFill>
                          <a:effectLst/>
                          <a:latin typeface="Calibri" panose="020F0502020204030204" pitchFamily="34" charset="0"/>
                        </a:rPr>
                        <a:t>4</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61905"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69</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8 986</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620 000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07 03 11 69 35</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111796238"/>
                  </a:ext>
                </a:extLst>
              </a:tr>
              <a:tr h="177382">
                <a:tc>
                  <a:txBody>
                    <a:bodyPr/>
                    <a:lstStyle/>
                    <a:p>
                      <a:pPr algn="ctr" fontAlgn="ctr"/>
                      <a:r>
                        <a:rPr lang="fr-FR" sz="1100" b="1" i="0" u="none" strike="noStrike">
                          <a:solidFill>
                            <a:srgbClr val="FFFFFF"/>
                          </a:solidFill>
                          <a:effectLst/>
                          <a:latin typeface="Calibri" panose="020F0502020204030204" pitchFamily="34" charset="0"/>
                        </a:rPr>
                        <a:t>5</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61905"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75</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10 400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780 000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07 03 11 69 35</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7609264"/>
                  </a:ext>
                </a:extLst>
              </a:tr>
              <a:tr h="177382">
                <a:tc>
                  <a:txBody>
                    <a:bodyPr/>
                    <a:lstStyle/>
                    <a:p>
                      <a:pPr algn="ctr" fontAlgn="ctr"/>
                      <a:r>
                        <a:rPr lang="fr-FR" sz="1100" b="1" i="0" u="none" strike="noStrike">
                          <a:solidFill>
                            <a:srgbClr val="FFFFFF"/>
                          </a:solidFill>
                          <a:effectLst/>
                          <a:latin typeface="Calibri" panose="020F0502020204030204" pitchFamily="34" charset="0"/>
                        </a:rPr>
                        <a:t>6</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61905"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79</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10 127</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800 000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06 18 22 75 81</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2030152"/>
                  </a:ext>
                </a:extLst>
              </a:tr>
              <a:tr h="177382">
                <a:tc>
                  <a:txBody>
                    <a:bodyPr/>
                    <a:lstStyle/>
                    <a:p>
                      <a:pPr algn="ctr" fontAlgn="ctr"/>
                      <a:r>
                        <a:rPr lang="fr-FR" sz="1100" b="1" i="0" u="none" strike="noStrike">
                          <a:solidFill>
                            <a:srgbClr val="FFFFFF"/>
                          </a:solidFill>
                          <a:effectLst/>
                          <a:latin typeface="Calibri" panose="020F0502020204030204" pitchFamily="34" charset="0"/>
                        </a:rPr>
                        <a:t>7</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61905"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81</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10 988</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890 000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07 03 11 69 35</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86512429"/>
                  </a:ext>
                </a:extLst>
              </a:tr>
              <a:tr h="177382">
                <a:tc>
                  <a:txBody>
                    <a:bodyPr/>
                    <a:lstStyle/>
                    <a:p>
                      <a:pPr algn="ctr" fontAlgn="ctr"/>
                      <a:r>
                        <a:rPr lang="fr-FR" sz="1100" b="1" i="0" u="none" strike="noStrike">
                          <a:solidFill>
                            <a:srgbClr val="FFFFFF"/>
                          </a:solidFill>
                          <a:effectLst/>
                          <a:latin typeface="Calibri" panose="020F0502020204030204" pitchFamily="34" charset="0"/>
                        </a:rPr>
                        <a:t>8</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61905"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115</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9 565</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1 100 000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05 37 73 88 36</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923124140"/>
                  </a:ext>
                </a:extLst>
              </a:tr>
              <a:tr h="177382">
                <a:tc>
                  <a:txBody>
                    <a:bodyPr/>
                    <a:lstStyle/>
                    <a:p>
                      <a:pPr algn="ctr" fontAlgn="ctr"/>
                      <a:r>
                        <a:rPr lang="fr-FR" sz="1100" b="1" i="0" u="none" strike="noStrike">
                          <a:solidFill>
                            <a:srgbClr val="FFFFFF"/>
                          </a:solidFill>
                          <a:effectLst/>
                          <a:latin typeface="Calibri" panose="020F0502020204030204" pitchFamily="34" charset="0"/>
                        </a:rPr>
                        <a:t>9</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61905"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77</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9 221</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710 000</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dirty="0">
                          <a:solidFill>
                            <a:srgbClr val="000000"/>
                          </a:solidFill>
                          <a:effectLst/>
                          <a:latin typeface="Calibri" panose="020F0502020204030204" pitchFamily="34" charset="0"/>
                        </a:rPr>
                        <a:t>06 18 22 75 81</a:t>
                      </a:r>
                    </a:p>
                  </a:txBody>
                  <a:tcPr marL="6878" marR="6878" marT="68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082158038"/>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650174939"/>
              </p:ext>
            </p:extLst>
          </p:nvPr>
        </p:nvGraphicFramePr>
        <p:xfrm>
          <a:off x="198884" y="2707368"/>
          <a:ext cx="3446141" cy="1454346"/>
        </p:xfrm>
        <a:graphic>
          <a:graphicData uri="http://schemas.openxmlformats.org/drawingml/2006/table">
            <a:tbl>
              <a:tblPr/>
              <a:tblGrid>
                <a:gridCol w="1612252">
                  <a:extLst>
                    <a:ext uri="{9D8B030D-6E8A-4147-A177-3AD203B41FA5}">
                      <a16:colId xmlns:a16="http://schemas.microsoft.com/office/drawing/2014/main" val="4078337973"/>
                    </a:ext>
                  </a:extLst>
                </a:gridCol>
                <a:gridCol w="704194">
                  <a:extLst>
                    <a:ext uri="{9D8B030D-6E8A-4147-A177-3AD203B41FA5}">
                      <a16:colId xmlns:a16="http://schemas.microsoft.com/office/drawing/2014/main" val="2778863664"/>
                    </a:ext>
                  </a:extLst>
                </a:gridCol>
                <a:gridCol w="1129695">
                  <a:extLst>
                    <a:ext uri="{9D8B030D-6E8A-4147-A177-3AD203B41FA5}">
                      <a16:colId xmlns:a16="http://schemas.microsoft.com/office/drawing/2014/main" val="27613654"/>
                    </a:ext>
                  </a:extLst>
                </a:gridCol>
              </a:tblGrid>
              <a:tr h="253934">
                <a:tc gridSpan="3">
                  <a:txBody>
                    <a:bodyPr/>
                    <a:lstStyle/>
                    <a:p>
                      <a:pPr algn="ctr" fontAlgn="ctr"/>
                      <a:r>
                        <a:rPr lang="fr-FR" sz="1200" b="1" i="0" u="none" strike="noStrike">
                          <a:solidFill>
                            <a:srgbClr val="FFFFFF"/>
                          </a:solidFill>
                          <a:effectLst/>
                          <a:latin typeface="Calibri" panose="020F0502020204030204" pitchFamily="34" charset="0"/>
                        </a:rPr>
                        <a:t>Tableau Min / Moyennes /Max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336469956"/>
                  </a:ext>
                </a:extLst>
              </a:tr>
              <a:tr h="242391">
                <a:tc gridSpan="3">
                  <a:txBody>
                    <a:bodyPr/>
                    <a:lstStyle/>
                    <a:p>
                      <a:pPr algn="ctr" fontAlgn="ctr"/>
                      <a:r>
                        <a:rPr lang="fr-FR" sz="1200" b="1" i="0" u="none" strike="noStrike">
                          <a:solidFill>
                            <a:srgbClr val="FFFFFF"/>
                          </a:solidFill>
                          <a:effectLst/>
                          <a:latin typeface="Calibri" panose="020F0502020204030204" pitchFamily="34" charset="0"/>
                        </a:rPr>
                        <a:t> Appartement (dh/m²) </a:t>
                      </a:r>
                      <a:r>
                        <a:rPr lang="ar-MA" sz="1200" b="1" i="0" u="none" strike="noStrike">
                          <a:solidFill>
                            <a:srgbClr val="FFFFFF"/>
                          </a:solidFill>
                          <a:effectLst/>
                          <a:latin typeface="Calibri" panose="020F0502020204030204" pitchFamily="34" charset="0"/>
                        </a:rPr>
                        <a:t>شقة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560068248"/>
                  </a:ext>
                </a:extLst>
              </a:tr>
              <a:tr h="242391">
                <a:tc>
                  <a:txBody>
                    <a:bodyPr/>
                    <a:lstStyle/>
                    <a:p>
                      <a:pPr algn="l" fontAlgn="ctr"/>
                      <a:r>
                        <a:rPr lang="fr-FR" sz="1200" b="1" i="0" u="none" strike="noStrike">
                          <a:solidFill>
                            <a:srgbClr val="000000"/>
                          </a:solidFill>
                          <a:effectLst/>
                          <a:latin typeface="Calibri" panose="020F0502020204030204" pitchFamily="34" charset="0"/>
                        </a:rPr>
                        <a:t>Offre minimale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8 986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a:solidFill>
                            <a:srgbClr val="000000"/>
                          </a:solidFill>
                          <a:effectLst/>
                          <a:latin typeface="Calibri" panose="020F0502020204030204" pitchFamily="34" charset="0"/>
                        </a:rPr>
                        <a:t>العرض الأدنى</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87291111"/>
                  </a:ext>
                </a:extLst>
              </a:tr>
              <a:tr h="242391">
                <a:tc>
                  <a:txBody>
                    <a:bodyPr/>
                    <a:lstStyle/>
                    <a:p>
                      <a:pPr algn="l" fontAlgn="ctr"/>
                      <a:r>
                        <a:rPr lang="fr-FR" sz="1200" b="1" i="0" u="none" strike="noStrike">
                          <a:solidFill>
                            <a:srgbClr val="000000"/>
                          </a:solidFill>
                          <a:effectLst/>
                          <a:latin typeface="Calibri" panose="020F0502020204030204" pitchFamily="34" charset="0"/>
                        </a:rPr>
                        <a:t>Moyenne arithmétique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10 204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a:solidFill>
                            <a:srgbClr val="000000"/>
                          </a:solidFill>
                          <a:effectLst/>
                          <a:latin typeface="Calibri" panose="020F0502020204030204" pitchFamily="34" charset="0"/>
                        </a:rPr>
                        <a:t>العرض المتوسط 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69192886"/>
                  </a:ext>
                </a:extLst>
              </a:tr>
              <a:tr h="242391">
                <a:tc>
                  <a:txBody>
                    <a:bodyPr/>
                    <a:lstStyle/>
                    <a:p>
                      <a:pPr algn="l" fontAlgn="ctr"/>
                      <a:r>
                        <a:rPr lang="fr-FR" sz="1200" b="1" i="0" u="none" strike="noStrike">
                          <a:solidFill>
                            <a:srgbClr val="000000"/>
                          </a:solidFill>
                          <a:effectLst/>
                          <a:latin typeface="Calibri" panose="020F0502020204030204" pitchFamily="34" charset="0"/>
                        </a:rPr>
                        <a:t>Moyenne Pondérée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10 163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a:solidFill>
                            <a:srgbClr val="000000"/>
                          </a:solidFill>
                          <a:effectLst/>
                          <a:latin typeface="Calibri" panose="020F0502020204030204" pitchFamily="34" charset="0"/>
                        </a:rPr>
                        <a:t>العرض المتوسط 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60470565"/>
                  </a:ext>
                </a:extLst>
              </a:tr>
              <a:tr h="230848">
                <a:tc>
                  <a:txBody>
                    <a:bodyPr/>
                    <a:lstStyle/>
                    <a:p>
                      <a:pPr algn="l" fontAlgn="ctr"/>
                      <a:r>
                        <a:rPr lang="fr-FR" sz="1200" b="1" i="0" u="none" strike="noStrike">
                          <a:solidFill>
                            <a:srgbClr val="000000"/>
                          </a:solidFill>
                          <a:effectLst/>
                          <a:latin typeface="Calibri" panose="020F0502020204030204" pitchFamily="34" charset="0"/>
                        </a:rPr>
                        <a:t>Offre maximale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12 000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dirty="0">
                          <a:solidFill>
                            <a:srgbClr val="000000"/>
                          </a:solidFill>
                          <a:effectLst/>
                          <a:latin typeface="Calibri" panose="020F0502020204030204" pitchFamily="34" charset="0"/>
                        </a:rPr>
                        <a:t>العرض الأقصى</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78032968"/>
                  </a:ext>
                </a:extLst>
              </a:tr>
            </a:tbl>
          </a:graphicData>
        </a:graphic>
      </p:graphicFrame>
      <p:graphicFrame>
        <p:nvGraphicFramePr>
          <p:cNvPr id="18" name="Graphique 17"/>
          <p:cNvGraphicFramePr>
            <a:graphicFrameLocks/>
          </p:cNvGraphicFramePr>
          <p:nvPr>
            <p:extLst>
              <p:ext uri="{D42A27DB-BD31-4B8C-83A1-F6EECF244321}">
                <p14:modId xmlns:p14="http://schemas.microsoft.com/office/powerpoint/2010/main" val="3370385788"/>
              </p:ext>
            </p:extLst>
          </p:nvPr>
        </p:nvGraphicFramePr>
        <p:xfrm>
          <a:off x="3789039" y="2583632"/>
          <a:ext cx="2880323" cy="17018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09607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621423" cy="400110"/>
          </a:xfrm>
          <a:prstGeom prst="rect">
            <a:avLst/>
          </a:prstGeom>
          <a:solidFill>
            <a:schemeClr val="tx2"/>
          </a:solidFill>
        </p:spPr>
        <p:txBody>
          <a:bodyPr wrap="none">
            <a:spAutoFit/>
          </a:bodyPr>
          <a:lstStyle/>
          <a:p>
            <a:r>
              <a:rPr lang="fr-FR" sz="2000" b="1" dirty="0">
                <a:solidFill>
                  <a:schemeClr val="bg1"/>
                </a:solidFill>
                <a:latin typeface="Times New Roman" panose="02020603050405020304" pitchFamily="18" charset="0"/>
                <a:cs typeface="Times New Roman" panose="02020603050405020304" pitchFamily="18" charset="0"/>
              </a:rPr>
              <a:t>Etude de marché </a:t>
            </a:r>
            <a:r>
              <a:rPr lang="fr-FR" sz="2000" b="1" dirty="0">
                <a:solidFill>
                  <a:schemeClr val="accent5">
                    <a:lumMod val="60000"/>
                    <a:lumOff val="40000"/>
                  </a:schemeClr>
                </a:solidFill>
                <a:latin typeface="Times New Roman" panose="02020603050405020304" pitchFamily="18" charset="0"/>
                <a:cs typeface="Times New Roman" panose="02020603050405020304" pitchFamily="18" charset="0"/>
              </a:rPr>
              <a:t>local</a:t>
            </a:r>
            <a:endParaRPr lang="fr-FR" sz="20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4" name="ZoneTexte 3"/>
          <p:cNvSpPr txBox="1"/>
          <p:nvPr/>
        </p:nvSpPr>
        <p:spPr>
          <a:xfrm>
            <a:off x="2621423" y="2"/>
            <a:ext cx="4239961" cy="391733"/>
          </a:xfrm>
          <a:prstGeom prst="rect">
            <a:avLst/>
          </a:prstGeom>
          <a:solidFill>
            <a:schemeClr val="bg1">
              <a:lumMod val="95000"/>
            </a:schemeClr>
          </a:solidFill>
        </p:spPr>
        <p:txBody>
          <a:bodyPr wrap="square" lIns="130000" rtlCol="0" anchor="ctr" anchorCtr="0">
            <a:noAutofit/>
          </a:bodyPr>
          <a:lstStyle/>
          <a:p>
            <a:r>
              <a:rPr lang="fr-FR" sz="1600" b="1" dirty="0">
                <a:solidFill>
                  <a:schemeClr val="tx2"/>
                </a:solidFill>
                <a:latin typeface="Times New Roman" panose="02020603050405020304" pitchFamily="18" charset="0"/>
                <a:cs typeface="Times New Roman" panose="02020603050405020304" pitchFamily="18" charset="0"/>
              </a:rPr>
              <a:t>Offres de location </a:t>
            </a:r>
          </a:p>
        </p:txBody>
      </p:sp>
      <p:sp>
        <p:nvSpPr>
          <p:cNvPr id="14" name="ZoneTexte 13"/>
          <p:cNvSpPr txBox="1"/>
          <p:nvPr/>
        </p:nvSpPr>
        <p:spPr>
          <a:xfrm>
            <a:off x="0" y="9278401"/>
            <a:ext cx="6857999" cy="283111"/>
          </a:xfrm>
          <a:prstGeom prst="rect">
            <a:avLst/>
          </a:prstGeom>
          <a:solidFill>
            <a:srgbClr val="F2F2F2">
              <a:alpha val="80000"/>
            </a:srgbClr>
          </a:solidFill>
        </p:spPr>
        <p:txBody>
          <a:bodyPr wrap="square" lIns="130000" rtlCol="0" anchor="ctr" anchorCtr="0">
            <a:noAutofit/>
          </a:bodyPr>
          <a:lstStyle>
            <a:defPPr>
              <a:defRPr lang="fr-FR"/>
            </a:defPPr>
            <a:lvl1pPr>
              <a:defRPr sz="1000" b="1">
                <a:solidFill>
                  <a:schemeClr val="tx2"/>
                </a:solidFill>
              </a:defRPr>
            </a:lvl1pPr>
          </a:lstStyle>
          <a:p>
            <a:pPr algn="ctr"/>
            <a:r>
              <a:rPr lang="fr-FR" dirty="0">
                <a:solidFill>
                  <a:schemeClr val="accent2"/>
                </a:solidFill>
                <a:latin typeface="Times New Roman" panose="02020603050405020304" pitchFamily="18" charset="0"/>
                <a:cs typeface="Times New Roman" panose="02020603050405020304" pitchFamily="18" charset="0"/>
              </a:rPr>
              <a:t>Situation des offres de location</a:t>
            </a:r>
          </a:p>
        </p:txBody>
      </p:sp>
      <p:sp>
        <p:nvSpPr>
          <p:cNvPr id="23" name="Espace réservé du numéro de diapositive 1"/>
          <p:cNvSpPr>
            <a:spLocks noGrp="1"/>
          </p:cNvSpPr>
          <p:nvPr>
            <p:ph type="sldNum" sz="quarter" idx="12"/>
          </p:nvPr>
        </p:nvSpPr>
        <p:spPr>
          <a:xfrm>
            <a:off x="5285184" y="9466157"/>
            <a:ext cx="1600200" cy="527403"/>
          </a:xfrm>
        </p:spPr>
        <p:txBody>
          <a:bodyPr/>
          <a:lstStyle/>
          <a:p>
            <a:r>
              <a:rPr lang="fr-BE" sz="1000" dirty="0" smtClean="0"/>
              <a:t>15/26</a:t>
            </a:r>
            <a:endParaRPr lang="fr-BE" sz="1000" dirty="0"/>
          </a:p>
        </p:txBody>
      </p:sp>
      <p:sp>
        <p:nvSpPr>
          <p:cNvPr id="11"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51789"/>
            <a:ext cx="6858000" cy="4849683"/>
          </a:xfrm>
          <a:prstGeom prst="rect">
            <a:avLst/>
          </a:prstGeom>
        </p:spPr>
      </p:pic>
      <p:graphicFrame>
        <p:nvGraphicFramePr>
          <p:cNvPr id="5" name="Tableau 4"/>
          <p:cNvGraphicFramePr>
            <a:graphicFrameLocks noGrp="1"/>
          </p:cNvGraphicFramePr>
          <p:nvPr>
            <p:extLst>
              <p:ext uri="{D42A27DB-BD31-4B8C-83A1-F6EECF244321}">
                <p14:modId xmlns:p14="http://schemas.microsoft.com/office/powerpoint/2010/main" val="768920600"/>
              </p:ext>
            </p:extLst>
          </p:nvPr>
        </p:nvGraphicFramePr>
        <p:xfrm>
          <a:off x="116632" y="495266"/>
          <a:ext cx="6624735" cy="2009465"/>
        </p:xfrm>
        <a:graphic>
          <a:graphicData uri="http://schemas.openxmlformats.org/drawingml/2006/table">
            <a:tbl>
              <a:tblPr/>
              <a:tblGrid>
                <a:gridCol w="360578">
                  <a:extLst>
                    <a:ext uri="{9D8B030D-6E8A-4147-A177-3AD203B41FA5}">
                      <a16:colId xmlns:a16="http://schemas.microsoft.com/office/drawing/2014/main" val="3777917986"/>
                    </a:ext>
                  </a:extLst>
                </a:gridCol>
                <a:gridCol w="1194856">
                  <a:extLst>
                    <a:ext uri="{9D8B030D-6E8A-4147-A177-3AD203B41FA5}">
                      <a16:colId xmlns:a16="http://schemas.microsoft.com/office/drawing/2014/main" val="840982452"/>
                    </a:ext>
                  </a:extLst>
                </a:gridCol>
                <a:gridCol w="1194856">
                  <a:extLst>
                    <a:ext uri="{9D8B030D-6E8A-4147-A177-3AD203B41FA5}">
                      <a16:colId xmlns:a16="http://schemas.microsoft.com/office/drawing/2014/main" val="1380890231"/>
                    </a:ext>
                  </a:extLst>
                </a:gridCol>
                <a:gridCol w="1484733">
                  <a:extLst>
                    <a:ext uri="{9D8B030D-6E8A-4147-A177-3AD203B41FA5}">
                      <a16:colId xmlns:a16="http://schemas.microsoft.com/office/drawing/2014/main" val="2435322226"/>
                    </a:ext>
                  </a:extLst>
                </a:gridCol>
                <a:gridCol w="1194856">
                  <a:extLst>
                    <a:ext uri="{9D8B030D-6E8A-4147-A177-3AD203B41FA5}">
                      <a16:colId xmlns:a16="http://schemas.microsoft.com/office/drawing/2014/main" val="2150437825"/>
                    </a:ext>
                  </a:extLst>
                </a:gridCol>
                <a:gridCol w="1194856">
                  <a:extLst>
                    <a:ext uri="{9D8B030D-6E8A-4147-A177-3AD203B41FA5}">
                      <a16:colId xmlns:a16="http://schemas.microsoft.com/office/drawing/2014/main" val="2121897971"/>
                    </a:ext>
                  </a:extLst>
                </a:gridCol>
              </a:tblGrid>
              <a:tr h="248409">
                <a:tc gridSpan="6">
                  <a:txBody>
                    <a:bodyPr/>
                    <a:lstStyle/>
                    <a:p>
                      <a:pPr algn="ctr" fontAlgn="ctr"/>
                      <a:r>
                        <a:rPr lang="fr-FR" sz="1100" b="1" i="0" u="none" strike="noStrike">
                          <a:solidFill>
                            <a:srgbClr val="FFFFFF"/>
                          </a:solidFill>
                          <a:effectLst/>
                          <a:latin typeface="Calibri" panose="020F0502020204030204" pitchFamily="34" charset="0"/>
                        </a:rPr>
                        <a:t>Tableau des offres de location  </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996283351"/>
                  </a:ext>
                </a:extLst>
              </a:tr>
              <a:tr h="372224">
                <a:tc>
                  <a:txBody>
                    <a:bodyPr/>
                    <a:lstStyle/>
                    <a:p>
                      <a:pPr algn="ctr" fontAlgn="ctr"/>
                      <a:r>
                        <a:rPr lang="fr-FR" sz="1100" b="1" i="0" u="none" strike="noStrike">
                          <a:solidFill>
                            <a:srgbClr val="000000"/>
                          </a:solidFill>
                          <a:effectLst/>
                          <a:latin typeface="Calibri" panose="020F0502020204030204" pitchFamily="34" charset="0"/>
                        </a:rPr>
                        <a:t>N°</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Désignation</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Superficie (m²)</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Prix unitaire (dh/m²/jour)</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Prix total (dh/jour)</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1100" b="1" i="0" u="none" strike="noStrike">
                          <a:solidFill>
                            <a:srgbClr val="000000"/>
                          </a:solidFill>
                          <a:effectLst/>
                          <a:latin typeface="Calibri" panose="020F0502020204030204" pitchFamily="34" charset="0"/>
                        </a:rPr>
                        <a:t>Source</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80355433"/>
                  </a:ext>
                </a:extLst>
              </a:tr>
              <a:tr h="237117">
                <a:tc>
                  <a:txBody>
                    <a:bodyPr/>
                    <a:lstStyle/>
                    <a:p>
                      <a:pPr algn="ctr" fontAlgn="ctr"/>
                      <a:r>
                        <a:rPr lang="fr-FR" sz="1100" b="1" i="0" u="none" strike="noStrike">
                          <a:solidFill>
                            <a:srgbClr val="FFFFFF"/>
                          </a:solidFill>
                          <a:effectLst/>
                          <a:latin typeface="Calibri" panose="020F0502020204030204" pitchFamily="34" charset="0"/>
                        </a:rPr>
                        <a:t>1</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59179"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80</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63</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5 000</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07 03 11 69 35</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09015612"/>
                  </a:ext>
                </a:extLst>
              </a:tr>
              <a:tr h="237117">
                <a:tc>
                  <a:txBody>
                    <a:bodyPr/>
                    <a:lstStyle/>
                    <a:p>
                      <a:pPr algn="ctr" fontAlgn="ctr"/>
                      <a:r>
                        <a:rPr lang="fr-FR" sz="1100" b="1" i="0" u="none" strike="noStrike">
                          <a:solidFill>
                            <a:srgbClr val="FFFFFF"/>
                          </a:solidFill>
                          <a:effectLst/>
                          <a:latin typeface="Calibri" panose="020F0502020204030204" pitchFamily="34" charset="0"/>
                        </a:rPr>
                        <a:t>2</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59179"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70</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61</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4 300</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05 37 73 88 36</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98696800"/>
                  </a:ext>
                </a:extLst>
              </a:tr>
              <a:tr h="237117">
                <a:tc>
                  <a:txBody>
                    <a:bodyPr/>
                    <a:lstStyle/>
                    <a:p>
                      <a:pPr algn="ctr" fontAlgn="ctr"/>
                      <a:r>
                        <a:rPr lang="fr-FR" sz="1100" b="1" i="0" u="none" strike="noStrike">
                          <a:solidFill>
                            <a:srgbClr val="FFFFFF"/>
                          </a:solidFill>
                          <a:effectLst/>
                          <a:latin typeface="Calibri" panose="020F0502020204030204" pitchFamily="34" charset="0"/>
                        </a:rPr>
                        <a:t>3</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59179"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56</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54</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3 000</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05 37 73 88 36</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07429470"/>
                  </a:ext>
                </a:extLst>
              </a:tr>
              <a:tr h="225827">
                <a:tc>
                  <a:txBody>
                    <a:bodyPr/>
                    <a:lstStyle/>
                    <a:p>
                      <a:pPr algn="ctr" fontAlgn="ctr"/>
                      <a:r>
                        <a:rPr lang="fr-FR" sz="1100" b="1" i="0" u="none" strike="noStrike">
                          <a:solidFill>
                            <a:srgbClr val="FFFFFF"/>
                          </a:solidFill>
                          <a:effectLst/>
                          <a:latin typeface="Calibri" panose="020F0502020204030204" pitchFamily="34" charset="0"/>
                        </a:rPr>
                        <a:t>4</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59179"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114</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53</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6 000</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06 18 22 75 81</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36394374"/>
                  </a:ext>
                </a:extLst>
              </a:tr>
              <a:tr h="225827">
                <a:tc>
                  <a:txBody>
                    <a:bodyPr/>
                    <a:lstStyle/>
                    <a:p>
                      <a:pPr algn="ctr" fontAlgn="ctr"/>
                      <a:r>
                        <a:rPr lang="fr-FR" sz="1100" b="1" i="0" u="none" strike="noStrike">
                          <a:solidFill>
                            <a:srgbClr val="FFFFFF"/>
                          </a:solidFill>
                          <a:effectLst/>
                          <a:latin typeface="Calibri" panose="020F0502020204030204" pitchFamily="34" charset="0"/>
                        </a:rPr>
                        <a:t>5</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59179"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62</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48</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3 000</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07 03 11 69 35</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35539705"/>
                  </a:ext>
                </a:extLst>
              </a:tr>
              <a:tr h="225827">
                <a:tc>
                  <a:txBody>
                    <a:bodyPr/>
                    <a:lstStyle/>
                    <a:p>
                      <a:pPr algn="ctr" fontAlgn="ctr"/>
                      <a:r>
                        <a:rPr lang="fr-FR" sz="1100" b="1" i="0" u="none" strike="noStrike">
                          <a:solidFill>
                            <a:srgbClr val="FFFFFF"/>
                          </a:solidFill>
                          <a:effectLst/>
                          <a:latin typeface="Calibri" panose="020F0502020204030204" pitchFamily="34" charset="0"/>
                        </a:rPr>
                        <a:t>6</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l" fontAlgn="ctr"/>
                      <a:r>
                        <a:rPr lang="fr-FR" sz="1100" b="0" i="0" u="none" strike="noStrike">
                          <a:solidFill>
                            <a:srgbClr val="000000"/>
                          </a:solidFill>
                          <a:effectLst/>
                          <a:latin typeface="Calibri" panose="020F0502020204030204" pitchFamily="34" charset="0"/>
                        </a:rPr>
                        <a:t>Appartement</a:t>
                      </a:r>
                    </a:p>
                  </a:txBody>
                  <a:tcPr marL="59179"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120</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42</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a:solidFill>
                            <a:srgbClr val="000000"/>
                          </a:solidFill>
                          <a:effectLst/>
                          <a:latin typeface="Calibri" panose="020F0502020204030204" pitchFamily="34" charset="0"/>
                        </a:rPr>
                        <a:t>5 000</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1100" b="0" i="0" u="none" strike="noStrike" dirty="0">
                          <a:solidFill>
                            <a:srgbClr val="000000"/>
                          </a:solidFill>
                          <a:effectLst/>
                          <a:latin typeface="Calibri" panose="020F0502020204030204" pitchFamily="34" charset="0"/>
                        </a:rPr>
                        <a:t>06 18 22 75 81</a:t>
                      </a:r>
                    </a:p>
                  </a:txBody>
                  <a:tcPr marL="6575" marR="6575" marT="657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66676541"/>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1205918860"/>
              </p:ext>
            </p:extLst>
          </p:nvPr>
        </p:nvGraphicFramePr>
        <p:xfrm>
          <a:off x="116632" y="2608262"/>
          <a:ext cx="3600400" cy="1666598"/>
        </p:xfrm>
        <a:graphic>
          <a:graphicData uri="http://schemas.openxmlformats.org/drawingml/2006/table">
            <a:tbl>
              <a:tblPr/>
              <a:tblGrid>
                <a:gridCol w="1806302">
                  <a:extLst>
                    <a:ext uri="{9D8B030D-6E8A-4147-A177-3AD203B41FA5}">
                      <a16:colId xmlns:a16="http://schemas.microsoft.com/office/drawing/2014/main" val="4126274028"/>
                    </a:ext>
                  </a:extLst>
                </a:gridCol>
                <a:gridCol w="585828">
                  <a:extLst>
                    <a:ext uri="{9D8B030D-6E8A-4147-A177-3AD203B41FA5}">
                      <a16:colId xmlns:a16="http://schemas.microsoft.com/office/drawing/2014/main" val="2899062630"/>
                    </a:ext>
                  </a:extLst>
                </a:gridCol>
                <a:gridCol w="1208270">
                  <a:extLst>
                    <a:ext uri="{9D8B030D-6E8A-4147-A177-3AD203B41FA5}">
                      <a16:colId xmlns:a16="http://schemas.microsoft.com/office/drawing/2014/main" val="3031703216"/>
                    </a:ext>
                  </a:extLst>
                </a:gridCol>
              </a:tblGrid>
              <a:tr h="290994">
                <a:tc gridSpan="3">
                  <a:txBody>
                    <a:bodyPr/>
                    <a:lstStyle/>
                    <a:p>
                      <a:pPr algn="ctr" fontAlgn="ctr"/>
                      <a:r>
                        <a:rPr lang="fr-FR" sz="1200" b="1" i="0" u="none" strike="noStrike">
                          <a:solidFill>
                            <a:srgbClr val="FFFFFF"/>
                          </a:solidFill>
                          <a:effectLst/>
                          <a:latin typeface="Calibri" panose="020F0502020204030204" pitchFamily="34" charset="0"/>
                        </a:rPr>
                        <a:t>Tableau Min / Moyennes /Max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4243968515"/>
                  </a:ext>
                </a:extLst>
              </a:tr>
              <a:tr h="277766">
                <a:tc gridSpan="3">
                  <a:txBody>
                    <a:bodyPr/>
                    <a:lstStyle/>
                    <a:p>
                      <a:pPr algn="ctr" fontAlgn="ctr"/>
                      <a:r>
                        <a:rPr lang="fr-FR" sz="1200" b="1" i="0" u="none" strike="noStrike">
                          <a:solidFill>
                            <a:srgbClr val="FFFFFF"/>
                          </a:solidFill>
                          <a:effectLst/>
                          <a:latin typeface="Calibri" panose="020F0502020204030204" pitchFamily="34" charset="0"/>
                        </a:rPr>
                        <a:t> Appartement (dh/m²/jour)  </a:t>
                      </a:r>
                      <a:r>
                        <a:rPr lang="ar-MA" sz="1200" b="1" i="0" u="none" strike="noStrike">
                          <a:solidFill>
                            <a:srgbClr val="FFFFFF"/>
                          </a:solidFill>
                          <a:effectLst/>
                          <a:latin typeface="Calibri" panose="020F0502020204030204" pitchFamily="34" charset="0"/>
                        </a:rPr>
                        <a:t>شقة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763327050"/>
                  </a:ext>
                </a:extLst>
              </a:tr>
              <a:tr h="277766">
                <a:tc>
                  <a:txBody>
                    <a:bodyPr/>
                    <a:lstStyle/>
                    <a:p>
                      <a:pPr algn="l" fontAlgn="ctr"/>
                      <a:r>
                        <a:rPr lang="fr-FR" sz="1200" b="1" i="0" u="none" strike="noStrike">
                          <a:solidFill>
                            <a:srgbClr val="000000"/>
                          </a:solidFill>
                          <a:effectLst/>
                          <a:latin typeface="Calibri" panose="020F0502020204030204" pitchFamily="34" charset="0"/>
                        </a:rPr>
                        <a:t>Offre minimale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42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a:solidFill>
                            <a:srgbClr val="000000"/>
                          </a:solidFill>
                          <a:effectLst/>
                          <a:latin typeface="Calibri" panose="020F0502020204030204" pitchFamily="34" charset="0"/>
                        </a:rPr>
                        <a:t>العرض الأدنى</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92194842"/>
                  </a:ext>
                </a:extLst>
              </a:tr>
              <a:tr h="277766">
                <a:tc>
                  <a:txBody>
                    <a:bodyPr/>
                    <a:lstStyle/>
                    <a:p>
                      <a:pPr algn="l" fontAlgn="ctr"/>
                      <a:r>
                        <a:rPr lang="fr-FR" sz="1200" b="1" i="0" u="none" strike="noStrike">
                          <a:solidFill>
                            <a:srgbClr val="000000"/>
                          </a:solidFill>
                          <a:effectLst/>
                          <a:latin typeface="Calibri" panose="020F0502020204030204" pitchFamily="34" charset="0"/>
                        </a:rPr>
                        <a:t>Moyenne arithmétique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53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a:solidFill>
                            <a:srgbClr val="000000"/>
                          </a:solidFill>
                          <a:effectLst/>
                          <a:latin typeface="Calibri" panose="020F0502020204030204" pitchFamily="34" charset="0"/>
                        </a:rPr>
                        <a:t>العرض المتوسط 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56743058"/>
                  </a:ext>
                </a:extLst>
              </a:tr>
              <a:tr h="277766">
                <a:tc>
                  <a:txBody>
                    <a:bodyPr/>
                    <a:lstStyle/>
                    <a:p>
                      <a:pPr algn="l" fontAlgn="ctr"/>
                      <a:r>
                        <a:rPr lang="fr-FR" sz="1200" b="1" i="0" u="none" strike="noStrike">
                          <a:solidFill>
                            <a:srgbClr val="000000"/>
                          </a:solidFill>
                          <a:effectLst/>
                          <a:latin typeface="Calibri" panose="020F0502020204030204" pitchFamily="34" charset="0"/>
                        </a:rPr>
                        <a:t>Moyenne Pondérée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52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a:solidFill>
                            <a:srgbClr val="000000"/>
                          </a:solidFill>
                          <a:effectLst/>
                          <a:latin typeface="Calibri" panose="020F0502020204030204" pitchFamily="34" charset="0"/>
                        </a:rPr>
                        <a:t>العرض المتوسط 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52668802"/>
                  </a:ext>
                </a:extLst>
              </a:tr>
              <a:tr h="264540">
                <a:tc>
                  <a:txBody>
                    <a:bodyPr/>
                    <a:lstStyle/>
                    <a:p>
                      <a:pPr algn="l" fontAlgn="ctr"/>
                      <a:r>
                        <a:rPr lang="fr-FR" sz="1200" b="1" i="0" u="none" strike="noStrike">
                          <a:solidFill>
                            <a:srgbClr val="000000"/>
                          </a:solidFill>
                          <a:effectLst/>
                          <a:latin typeface="Calibri" panose="020F0502020204030204" pitchFamily="34" charset="0"/>
                        </a:rPr>
                        <a:t>Offre maximale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63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dirty="0">
                          <a:solidFill>
                            <a:srgbClr val="000000"/>
                          </a:solidFill>
                          <a:effectLst/>
                          <a:latin typeface="Calibri" panose="020F0502020204030204" pitchFamily="34" charset="0"/>
                        </a:rPr>
                        <a:t>العرض الأقصى</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18793178"/>
                  </a:ext>
                </a:extLst>
              </a:tr>
            </a:tbl>
          </a:graphicData>
        </a:graphic>
      </p:graphicFrame>
      <p:graphicFrame>
        <p:nvGraphicFramePr>
          <p:cNvPr id="16" name="Graphique 15"/>
          <p:cNvGraphicFramePr>
            <a:graphicFrameLocks/>
          </p:cNvGraphicFramePr>
          <p:nvPr>
            <p:extLst>
              <p:ext uri="{D42A27DB-BD31-4B8C-83A1-F6EECF244321}">
                <p14:modId xmlns:p14="http://schemas.microsoft.com/office/powerpoint/2010/main" val="2049751228"/>
              </p:ext>
            </p:extLst>
          </p:nvPr>
        </p:nvGraphicFramePr>
        <p:xfrm>
          <a:off x="3717032" y="2504732"/>
          <a:ext cx="3140967" cy="18470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96310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3284984" cy="400110"/>
          </a:xfrm>
          <a:prstGeom prst="rect">
            <a:avLst/>
          </a:prstGeom>
          <a:solidFill>
            <a:schemeClr val="tx2"/>
          </a:solidFill>
        </p:spPr>
        <p:txBody>
          <a:bodyPr wrap="square">
            <a:spAutoFit/>
          </a:bodyPr>
          <a:lstStyle/>
          <a:p>
            <a:r>
              <a:rPr lang="fr-FR" sz="2000" b="1" dirty="0">
                <a:solidFill>
                  <a:schemeClr val="bg1"/>
                </a:solidFill>
                <a:latin typeface="Times New Roman" panose="02020603050405020304" pitchFamily="18" charset="0"/>
                <a:cs typeface="Times New Roman" panose="02020603050405020304" pitchFamily="18" charset="0"/>
              </a:rPr>
              <a:t>Etude de marché </a:t>
            </a:r>
            <a:r>
              <a:rPr lang="fr-FR" sz="2000" b="1" dirty="0">
                <a:solidFill>
                  <a:schemeClr val="accent5">
                    <a:lumMod val="60000"/>
                    <a:lumOff val="40000"/>
                  </a:schemeClr>
                </a:solidFill>
                <a:latin typeface="Times New Roman" panose="02020603050405020304" pitchFamily="18" charset="0"/>
                <a:cs typeface="Times New Roman" panose="02020603050405020304" pitchFamily="18" charset="0"/>
              </a:rPr>
              <a:t>local</a:t>
            </a:r>
            <a:endParaRPr lang="fr-FR" sz="20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9" name="ZoneTexte 8"/>
          <p:cNvSpPr txBox="1"/>
          <p:nvPr/>
        </p:nvSpPr>
        <p:spPr>
          <a:xfrm>
            <a:off x="3284984" y="3"/>
            <a:ext cx="3576400" cy="400108"/>
          </a:xfrm>
          <a:prstGeom prst="rect">
            <a:avLst/>
          </a:prstGeom>
          <a:solidFill>
            <a:schemeClr val="bg1">
              <a:lumMod val="95000"/>
            </a:schemeClr>
          </a:solidFill>
        </p:spPr>
        <p:txBody>
          <a:bodyPr wrap="square" lIns="130000" rtlCol="0" anchor="ctr" anchorCtr="0">
            <a:noAutofit/>
          </a:bodyPr>
          <a:lstStyle/>
          <a:p>
            <a:r>
              <a:rPr lang="fr-FR" sz="1600" b="1" dirty="0" smtClean="0">
                <a:solidFill>
                  <a:schemeClr val="tx2"/>
                </a:solidFill>
                <a:latin typeface="Times New Roman" panose="02020603050405020304" pitchFamily="18" charset="0"/>
                <a:cs typeface="Times New Roman" panose="02020603050405020304" pitchFamily="18" charset="0"/>
              </a:rPr>
              <a:t>Contrats de Vente </a:t>
            </a:r>
            <a:endParaRPr lang="fr-FR" sz="1600" b="1" dirty="0">
              <a:solidFill>
                <a:schemeClr val="tx2"/>
              </a:solidFill>
              <a:latin typeface="Times New Roman" panose="02020603050405020304" pitchFamily="18" charset="0"/>
              <a:cs typeface="Times New Roman" panose="02020603050405020304" pitchFamily="18" charset="0"/>
            </a:endParaRPr>
          </a:p>
        </p:txBody>
      </p:sp>
      <p:sp>
        <p:nvSpPr>
          <p:cNvPr id="15" name="ZoneTexte 14"/>
          <p:cNvSpPr txBox="1"/>
          <p:nvPr/>
        </p:nvSpPr>
        <p:spPr>
          <a:xfrm>
            <a:off x="0" y="9296827"/>
            <a:ext cx="6858000" cy="264685"/>
          </a:xfrm>
          <a:prstGeom prst="rect">
            <a:avLst/>
          </a:prstGeom>
          <a:solidFill>
            <a:srgbClr val="F2F2F2">
              <a:alpha val="80000"/>
            </a:srgbClr>
          </a:solidFill>
        </p:spPr>
        <p:txBody>
          <a:bodyPr wrap="square" lIns="130000" rtlCol="0" anchor="ctr" anchorCtr="0">
            <a:noAutofit/>
          </a:bodyPr>
          <a:lstStyle>
            <a:defPPr>
              <a:defRPr lang="fr-FR"/>
            </a:defPPr>
            <a:lvl1pPr>
              <a:defRPr sz="1000" b="1">
                <a:solidFill>
                  <a:schemeClr val="tx2"/>
                </a:solidFill>
              </a:defRPr>
            </a:lvl1pPr>
          </a:lstStyle>
          <a:p>
            <a:pPr algn="ctr"/>
            <a:r>
              <a:rPr lang="fr-FR" dirty="0">
                <a:solidFill>
                  <a:schemeClr val="accent2"/>
                </a:solidFill>
                <a:latin typeface="Times New Roman" panose="02020603050405020304" pitchFamily="18" charset="0"/>
                <a:cs typeface="Times New Roman" panose="02020603050405020304" pitchFamily="18" charset="0"/>
              </a:rPr>
              <a:t>Situation des </a:t>
            </a:r>
            <a:r>
              <a:rPr lang="fr-FR" dirty="0" smtClean="0">
                <a:solidFill>
                  <a:schemeClr val="accent2"/>
                </a:solidFill>
                <a:latin typeface="Times New Roman" panose="02020603050405020304" pitchFamily="18" charset="0"/>
                <a:cs typeface="Times New Roman" panose="02020603050405020304" pitchFamily="18" charset="0"/>
              </a:rPr>
              <a:t>contrats de vente</a:t>
            </a:r>
            <a:endParaRPr lang="fr-FR" dirty="0">
              <a:solidFill>
                <a:schemeClr val="accent2"/>
              </a:solidFill>
              <a:latin typeface="Times New Roman" panose="02020603050405020304" pitchFamily="18" charset="0"/>
              <a:cs typeface="Times New Roman" panose="02020603050405020304" pitchFamily="18" charset="0"/>
            </a:endParaRPr>
          </a:p>
        </p:txBody>
      </p:sp>
      <p:sp>
        <p:nvSpPr>
          <p:cNvPr id="16" name="Espace réservé du numéro de diapositive 1"/>
          <p:cNvSpPr>
            <a:spLocks noGrp="1"/>
          </p:cNvSpPr>
          <p:nvPr>
            <p:ph type="sldNum" sz="quarter" idx="12"/>
          </p:nvPr>
        </p:nvSpPr>
        <p:spPr>
          <a:xfrm>
            <a:off x="5285184" y="9466157"/>
            <a:ext cx="1600200" cy="527403"/>
          </a:xfrm>
        </p:spPr>
        <p:txBody>
          <a:bodyPr/>
          <a:lstStyle/>
          <a:p>
            <a:r>
              <a:rPr lang="fr-BE" sz="1000" dirty="0" smtClean="0"/>
              <a:t>16/26</a:t>
            </a:r>
            <a:endParaRPr lang="fr-BE" sz="1000" dirty="0"/>
          </a:p>
        </p:txBody>
      </p:sp>
      <p:sp>
        <p:nvSpPr>
          <p:cNvPr id="13"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968" y="5529065"/>
            <a:ext cx="5208316" cy="3683098"/>
          </a:xfrm>
          <a:prstGeom prst="rect">
            <a:avLst/>
          </a:prstGeom>
          <a:ln>
            <a:solidFill>
              <a:schemeClr val="tx1"/>
            </a:solidFill>
          </a:ln>
        </p:spPr>
      </p:pic>
      <p:graphicFrame>
        <p:nvGraphicFramePr>
          <p:cNvPr id="4" name="Tableau 3"/>
          <p:cNvGraphicFramePr>
            <a:graphicFrameLocks noGrp="1"/>
          </p:cNvGraphicFramePr>
          <p:nvPr>
            <p:extLst>
              <p:ext uri="{D42A27DB-BD31-4B8C-83A1-F6EECF244321}">
                <p14:modId xmlns:p14="http://schemas.microsoft.com/office/powerpoint/2010/main" val="3250016527"/>
              </p:ext>
            </p:extLst>
          </p:nvPr>
        </p:nvGraphicFramePr>
        <p:xfrm>
          <a:off x="116633" y="428490"/>
          <a:ext cx="6624734" cy="3491251"/>
        </p:xfrm>
        <a:graphic>
          <a:graphicData uri="http://schemas.openxmlformats.org/drawingml/2006/table">
            <a:tbl>
              <a:tblPr/>
              <a:tblGrid>
                <a:gridCol w="709582">
                  <a:extLst>
                    <a:ext uri="{9D8B030D-6E8A-4147-A177-3AD203B41FA5}">
                      <a16:colId xmlns:a16="http://schemas.microsoft.com/office/drawing/2014/main" val="4173739025"/>
                    </a:ext>
                  </a:extLst>
                </a:gridCol>
                <a:gridCol w="717466">
                  <a:extLst>
                    <a:ext uri="{9D8B030D-6E8A-4147-A177-3AD203B41FA5}">
                      <a16:colId xmlns:a16="http://schemas.microsoft.com/office/drawing/2014/main" val="3595153137"/>
                    </a:ext>
                  </a:extLst>
                </a:gridCol>
                <a:gridCol w="798279">
                  <a:extLst>
                    <a:ext uri="{9D8B030D-6E8A-4147-A177-3AD203B41FA5}">
                      <a16:colId xmlns:a16="http://schemas.microsoft.com/office/drawing/2014/main" val="1499478018"/>
                    </a:ext>
                  </a:extLst>
                </a:gridCol>
                <a:gridCol w="867267">
                  <a:extLst>
                    <a:ext uri="{9D8B030D-6E8A-4147-A177-3AD203B41FA5}">
                      <a16:colId xmlns:a16="http://schemas.microsoft.com/office/drawing/2014/main" val="2328027845"/>
                    </a:ext>
                  </a:extLst>
                </a:gridCol>
                <a:gridCol w="1190520">
                  <a:extLst>
                    <a:ext uri="{9D8B030D-6E8A-4147-A177-3AD203B41FA5}">
                      <a16:colId xmlns:a16="http://schemas.microsoft.com/office/drawing/2014/main" val="2954454824"/>
                    </a:ext>
                  </a:extLst>
                </a:gridCol>
                <a:gridCol w="1371859">
                  <a:extLst>
                    <a:ext uri="{9D8B030D-6E8A-4147-A177-3AD203B41FA5}">
                      <a16:colId xmlns:a16="http://schemas.microsoft.com/office/drawing/2014/main" val="1523036430"/>
                    </a:ext>
                  </a:extLst>
                </a:gridCol>
                <a:gridCol w="969761">
                  <a:extLst>
                    <a:ext uri="{9D8B030D-6E8A-4147-A177-3AD203B41FA5}">
                      <a16:colId xmlns:a16="http://schemas.microsoft.com/office/drawing/2014/main" val="3280518428"/>
                    </a:ext>
                  </a:extLst>
                </a:gridCol>
              </a:tblGrid>
              <a:tr h="112621">
                <a:tc gridSpan="7">
                  <a:txBody>
                    <a:bodyPr/>
                    <a:lstStyle/>
                    <a:p>
                      <a:pPr algn="ctr" fontAlgn="ctr"/>
                      <a:r>
                        <a:rPr lang="fr-FR" sz="700" b="1" i="0" u="none" strike="noStrike">
                          <a:solidFill>
                            <a:srgbClr val="FFFFFF"/>
                          </a:solidFill>
                          <a:effectLst/>
                          <a:latin typeface="Calibri" panose="020F0502020204030204" pitchFamily="34" charset="0"/>
                        </a:rPr>
                        <a:t>Tableau des contrats de vente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701356324"/>
                  </a:ext>
                </a:extLst>
              </a:tr>
              <a:tr h="112621">
                <a:tc>
                  <a:txBody>
                    <a:bodyPr/>
                    <a:lstStyle/>
                    <a:p>
                      <a:pPr algn="ctr" fontAlgn="ctr"/>
                      <a:r>
                        <a:rPr lang="fr-FR" sz="700" b="1" i="0" u="none" strike="noStrike">
                          <a:solidFill>
                            <a:srgbClr val="000000"/>
                          </a:solidFill>
                          <a:effectLst/>
                          <a:latin typeface="Calibri" panose="020F0502020204030204" pitchFamily="34" charset="0"/>
                        </a:rPr>
                        <a:t>N°</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700" b="1" i="0" u="none" strike="noStrike">
                          <a:solidFill>
                            <a:srgbClr val="000000"/>
                          </a:solidFill>
                          <a:effectLst/>
                          <a:latin typeface="Calibri" panose="020F0502020204030204" pitchFamily="34" charset="0"/>
                        </a:rPr>
                        <a:t>Consistance</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700" b="1" i="0" u="none" strike="noStrike">
                          <a:solidFill>
                            <a:srgbClr val="000000"/>
                          </a:solidFill>
                          <a:effectLst/>
                          <a:latin typeface="Calibri" panose="020F0502020204030204" pitchFamily="34" charset="0"/>
                        </a:rPr>
                        <a:t>Superficie (m²)</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700" b="1" i="0" u="none" strike="noStrike">
                          <a:solidFill>
                            <a:srgbClr val="000000"/>
                          </a:solidFill>
                          <a:effectLst/>
                          <a:latin typeface="Calibri" panose="020F0502020204030204" pitchFamily="34" charset="0"/>
                        </a:rPr>
                        <a:t>Prix total (dhs)</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700" b="1" i="0" u="none" strike="noStrike">
                          <a:solidFill>
                            <a:srgbClr val="000000"/>
                          </a:solidFill>
                          <a:effectLst/>
                          <a:latin typeface="Calibri" panose="020F0502020204030204" pitchFamily="34" charset="0"/>
                        </a:rPr>
                        <a:t>Prix Unitaire (dh/m²)</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700" b="1" i="0" u="none" strike="noStrike">
                          <a:solidFill>
                            <a:srgbClr val="000000"/>
                          </a:solidFill>
                          <a:effectLst/>
                          <a:latin typeface="Calibri" panose="020F0502020204030204" pitchFamily="34" charset="0"/>
                        </a:rPr>
                        <a:t>Date</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fr-FR" sz="700" b="1" i="0" u="none" strike="noStrike">
                          <a:solidFill>
                            <a:srgbClr val="000000"/>
                          </a:solidFill>
                          <a:effectLst/>
                          <a:latin typeface="Calibri" panose="020F0502020204030204" pitchFamily="34" charset="0"/>
                        </a:rPr>
                        <a:t>Source</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51994353"/>
                  </a:ext>
                </a:extLst>
              </a:tr>
              <a:tr h="112621">
                <a:tc>
                  <a:txBody>
                    <a:bodyPr/>
                    <a:lstStyle/>
                    <a:p>
                      <a:pPr algn="ctr" fontAlgn="ctr"/>
                      <a:r>
                        <a:rPr lang="fr-FR" sz="700" b="1" i="0" u="none" strike="noStrike">
                          <a:solidFill>
                            <a:srgbClr val="FFFFFF"/>
                          </a:solidFill>
                          <a:effectLst/>
                          <a:latin typeface="Calibri" panose="020F0502020204030204" pitchFamily="34" charset="0"/>
                        </a:rPr>
                        <a:t>1</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154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1 090 000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7 078</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64698761"/>
                  </a:ext>
                </a:extLst>
              </a:tr>
              <a:tr h="112621">
                <a:tc>
                  <a:txBody>
                    <a:bodyPr/>
                    <a:lstStyle/>
                    <a:p>
                      <a:pPr algn="ctr" fontAlgn="ctr"/>
                      <a:r>
                        <a:rPr lang="fr-FR" sz="700" b="1" i="0" u="none" strike="noStrike">
                          <a:solidFill>
                            <a:srgbClr val="FFFFFF"/>
                          </a:solidFill>
                          <a:effectLst/>
                          <a:latin typeface="Calibri" panose="020F0502020204030204" pitchFamily="34" charset="0"/>
                        </a:rPr>
                        <a:t>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111</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850 000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7 658</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02958280"/>
                  </a:ext>
                </a:extLst>
              </a:tr>
              <a:tr h="112621">
                <a:tc>
                  <a:txBody>
                    <a:bodyPr/>
                    <a:lstStyle/>
                    <a:p>
                      <a:pPr algn="ctr" fontAlgn="ctr"/>
                      <a:r>
                        <a:rPr lang="fr-FR" sz="700" b="1" i="0" u="none" strike="noStrike">
                          <a:solidFill>
                            <a:srgbClr val="FFFFFF"/>
                          </a:solidFill>
                          <a:effectLst/>
                          <a:latin typeface="Calibri" panose="020F0502020204030204" pitchFamily="34" charset="0"/>
                        </a:rPr>
                        <a:t>3</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820 000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7 810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83373727"/>
                  </a:ext>
                </a:extLst>
              </a:tr>
              <a:tr h="112621">
                <a:tc>
                  <a:txBody>
                    <a:bodyPr/>
                    <a:lstStyle/>
                    <a:p>
                      <a:pPr algn="ctr" fontAlgn="ctr"/>
                      <a:r>
                        <a:rPr lang="fr-FR" sz="700" b="1" i="0" u="none" strike="noStrike">
                          <a:solidFill>
                            <a:srgbClr val="FFFFFF"/>
                          </a:solidFill>
                          <a:effectLst/>
                          <a:latin typeface="Calibri" panose="020F0502020204030204" pitchFamily="34" charset="0"/>
                        </a:rPr>
                        <a:t>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117</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960 000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8 205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86676481"/>
                  </a:ext>
                </a:extLst>
              </a:tr>
              <a:tr h="112621">
                <a:tc>
                  <a:txBody>
                    <a:bodyPr/>
                    <a:lstStyle/>
                    <a:p>
                      <a:pPr algn="ctr" fontAlgn="ctr"/>
                      <a:r>
                        <a:rPr lang="fr-FR" sz="700" b="1" i="0" u="none" strike="noStrike">
                          <a:solidFill>
                            <a:srgbClr val="FFFFFF"/>
                          </a:solidFill>
                          <a:effectLst/>
                          <a:latin typeface="Calibri" panose="020F0502020204030204" pitchFamily="34" charset="0"/>
                        </a:rPr>
                        <a:t>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154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1 280 000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8 312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19019129"/>
                  </a:ext>
                </a:extLst>
              </a:tr>
              <a:tr h="112621">
                <a:tc>
                  <a:txBody>
                    <a:bodyPr/>
                    <a:lstStyle/>
                    <a:p>
                      <a:pPr algn="ctr" fontAlgn="ctr"/>
                      <a:r>
                        <a:rPr lang="fr-FR" sz="700" b="1" i="0" u="none" strike="noStrike">
                          <a:solidFill>
                            <a:srgbClr val="FFFFFF"/>
                          </a:solidFill>
                          <a:effectLst/>
                          <a:latin typeface="Calibri" panose="020F0502020204030204" pitchFamily="34" charset="0"/>
                        </a:rPr>
                        <a:t>6</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970 000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8 435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17341111"/>
                  </a:ext>
                </a:extLst>
              </a:tr>
              <a:tr h="112621">
                <a:tc>
                  <a:txBody>
                    <a:bodyPr/>
                    <a:lstStyle/>
                    <a:p>
                      <a:pPr algn="ctr" fontAlgn="ctr"/>
                      <a:r>
                        <a:rPr lang="fr-FR" sz="700" b="1" i="0" u="none" strike="noStrike">
                          <a:solidFill>
                            <a:srgbClr val="FFFFFF"/>
                          </a:solidFill>
                          <a:effectLst/>
                          <a:latin typeface="Calibri" panose="020F0502020204030204" pitchFamily="34" charset="0"/>
                        </a:rPr>
                        <a:t>7</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121</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1 030 000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8 512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28685513"/>
                  </a:ext>
                </a:extLst>
              </a:tr>
              <a:tr h="112621">
                <a:tc>
                  <a:txBody>
                    <a:bodyPr/>
                    <a:lstStyle/>
                    <a:p>
                      <a:pPr algn="ctr" fontAlgn="ctr"/>
                      <a:r>
                        <a:rPr lang="fr-FR" sz="700" b="1" i="0" u="none" strike="noStrike">
                          <a:solidFill>
                            <a:srgbClr val="FFFFFF"/>
                          </a:solidFill>
                          <a:effectLst/>
                          <a:latin typeface="Calibri" panose="020F0502020204030204" pitchFamily="34" charset="0"/>
                        </a:rPr>
                        <a:t>8</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1 000 000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8 696</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dirty="0">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56302609"/>
                  </a:ext>
                </a:extLst>
              </a:tr>
              <a:tr h="112621">
                <a:tc>
                  <a:txBody>
                    <a:bodyPr/>
                    <a:lstStyle/>
                    <a:p>
                      <a:pPr algn="ctr" fontAlgn="ctr"/>
                      <a:r>
                        <a:rPr lang="fr-FR" sz="700" b="1" i="0" u="none" strike="noStrike">
                          <a:solidFill>
                            <a:srgbClr val="FFFFFF"/>
                          </a:solidFill>
                          <a:effectLst/>
                          <a:latin typeface="Calibri" panose="020F0502020204030204" pitchFamily="34" charset="0"/>
                        </a:rPr>
                        <a:t>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955 000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8 761</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64796958"/>
                  </a:ext>
                </a:extLst>
              </a:tr>
              <a:tr h="112621">
                <a:tc>
                  <a:txBody>
                    <a:bodyPr/>
                    <a:lstStyle/>
                    <a:p>
                      <a:pPr algn="ctr" fontAlgn="ctr"/>
                      <a:r>
                        <a:rPr lang="fr-FR" sz="700" b="1" i="0" u="none" strike="noStrike">
                          <a:solidFill>
                            <a:srgbClr val="FFFFFF"/>
                          </a:solidFill>
                          <a:effectLst/>
                          <a:latin typeface="Calibri" panose="020F0502020204030204" pitchFamily="34" charset="0"/>
                        </a:rPr>
                        <a:t>10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113</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1 000 000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8 850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168784646"/>
                  </a:ext>
                </a:extLst>
              </a:tr>
              <a:tr h="112621">
                <a:tc>
                  <a:txBody>
                    <a:bodyPr/>
                    <a:lstStyle/>
                    <a:p>
                      <a:pPr algn="ctr" fontAlgn="ctr"/>
                      <a:r>
                        <a:rPr lang="fr-FR" sz="700" b="1" i="0" u="none" strike="noStrike">
                          <a:solidFill>
                            <a:srgbClr val="FFFFFF"/>
                          </a:solidFill>
                          <a:effectLst/>
                          <a:latin typeface="Calibri" panose="020F0502020204030204" pitchFamily="34" charset="0"/>
                        </a:rPr>
                        <a:t>11</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113</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1 000 000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8 850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23721381"/>
                  </a:ext>
                </a:extLst>
              </a:tr>
              <a:tr h="112621">
                <a:tc>
                  <a:txBody>
                    <a:bodyPr/>
                    <a:lstStyle/>
                    <a:p>
                      <a:pPr algn="ctr" fontAlgn="ctr"/>
                      <a:r>
                        <a:rPr lang="fr-FR" sz="700" b="1" i="0" u="none" strike="noStrike">
                          <a:solidFill>
                            <a:srgbClr val="FFFFFF"/>
                          </a:solidFill>
                          <a:effectLst/>
                          <a:latin typeface="Calibri" panose="020F0502020204030204" pitchFamily="34" charset="0"/>
                        </a:rPr>
                        <a:t>12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1 020 000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8 947</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391801652"/>
                  </a:ext>
                </a:extLst>
              </a:tr>
              <a:tr h="112621">
                <a:tc>
                  <a:txBody>
                    <a:bodyPr/>
                    <a:lstStyle/>
                    <a:p>
                      <a:pPr algn="ctr" fontAlgn="ctr"/>
                      <a:r>
                        <a:rPr lang="fr-FR" sz="700" b="1" i="0" u="none" strike="noStrike">
                          <a:solidFill>
                            <a:srgbClr val="FFFFFF"/>
                          </a:solidFill>
                          <a:effectLst/>
                          <a:latin typeface="Calibri" panose="020F0502020204030204" pitchFamily="34" charset="0"/>
                        </a:rPr>
                        <a:t>13</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117</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1 050 000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8 974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85609358"/>
                  </a:ext>
                </a:extLst>
              </a:tr>
              <a:tr h="112621">
                <a:tc>
                  <a:txBody>
                    <a:bodyPr/>
                    <a:lstStyle/>
                    <a:p>
                      <a:pPr algn="ctr" fontAlgn="ctr"/>
                      <a:r>
                        <a:rPr lang="fr-FR" sz="700" b="1" i="0" u="none" strike="noStrike">
                          <a:solidFill>
                            <a:srgbClr val="FFFFFF"/>
                          </a:solidFill>
                          <a:effectLst/>
                          <a:latin typeface="Calibri" panose="020F0502020204030204" pitchFamily="34" charset="0"/>
                        </a:rPr>
                        <a:t>14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117</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1 050 000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8 974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976058226"/>
                  </a:ext>
                </a:extLst>
              </a:tr>
              <a:tr h="112621">
                <a:tc>
                  <a:txBody>
                    <a:bodyPr/>
                    <a:lstStyle/>
                    <a:p>
                      <a:pPr algn="ctr" fontAlgn="ctr"/>
                      <a:r>
                        <a:rPr lang="fr-FR" sz="700" b="1" i="0" u="none" strike="noStrike">
                          <a:solidFill>
                            <a:srgbClr val="FFFFFF"/>
                          </a:solidFill>
                          <a:effectLst/>
                          <a:latin typeface="Calibri" panose="020F0502020204030204" pitchFamily="34" charset="0"/>
                        </a:rPr>
                        <a:t>15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117</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1 050 000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8 974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748551134"/>
                  </a:ext>
                </a:extLst>
              </a:tr>
              <a:tr h="112621">
                <a:tc>
                  <a:txBody>
                    <a:bodyPr/>
                    <a:lstStyle/>
                    <a:p>
                      <a:pPr algn="ctr" fontAlgn="ctr"/>
                      <a:r>
                        <a:rPr lang="fr-FR" sz="700" b="1" i="0" u="none" strike="noStrike">
                          <a:solidFill>
                            <a:srgbClr val="FFFFFF"/>
                          </a:solidFill>
                          <a:effectLst/>
                          <a:latin typeface="Calibri" panose="020F0502020204030204" pitchFamily="34" charset="0"/>
                        </a:rPr>
                        <a:t>16</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117</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1 050 000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8 974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34972252"/>
                  </a:ext>
                </a:extLst>
              </a:tr>
              <a:tr h="112621">
                <a:tc>
                  <a:txBody>
                    <a:bodyPr/>
                    <a:lstStyle/>
                    <a:p>
                      <a:pPr algn="ctr" fontAlgn="ctr"/>
                      <a:r>
                        <a:rPr lang="fr-FR" sz="700" b="1" i="0" u="none" strike="noStrike">
                          <a:solidFill>
                            <a:srgbClr val="FFFFFF"/>
                          </a:solidFill>
                          <a:effectLst/>
                          <a:latin typeface="Calibri" panose="020F0502020204030204" pitchFamily="34" charset="0"/>
                        </a:rPr>
                        <a:t>17</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1 030 000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9 035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46737228"/>
                  </a:ext>
                </a:extLst>
              </a:tr>
              <a:tr h="112621">
                <a:tc>
                  <a:txBody>
                    <a:bodyPr/>
                    <a:lstStyle/>
                    <a:p>
                      <a:pPr algn="ctr" fontAlgn="ctr"/>
                      <a:r>
                        <a:rPr lang="fr-FR" sz="700" b="1" i="0" u="none" strike="noStrike">
                          <a:solidFill>
                            <a:srgbClr val="FFFFFF"/>
                          </a:solidFill>
                          <a:effectLst/>
                          <a:latin typeface="Calibri" panose="020F0502020204030204" pitchFamily="34" charset="0"/>
                        </a:rPr>
                        <a:t>18</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1 030 000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9 196</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38519804"/>
                  </a:ext>
                </a:extLst>
              </a:tr>
              <a:tr h="112621">
                <a:tc>
                  <a:txBody>
                    <a:bodyPr/>
                    <a:lstStyle/>
                    <a:p>
                      <a:pPr algn="ctr" fontAlgn="ctr"/>
                      <a:r>
                        <a:rPr lang="fr-FR" sz="700" b="1" i="0" u="none" strike="noStrike">
                          <a:solidFill>
                            <a:srgbClr val="FFFFFF"/>
                          </a:solidFill>
                          <a:effectLst/>
                          <a:latin typeface="Calibri" panose="020F0502020204030204" pitchFamily="34" charset="0"/>
                        </a:rPr>
                        <a:t>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112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1 060 000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9 464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0285558"/>
                  </a:ext>
                </a:extLst>
              </a:tr>
              <a:tr h="112621">
                <a:tc>
                  <a:txBody>
                    <a:bodyPr/>
                    <a:lstStyle/>
                    <a:p>
                      <a:pPr algn="ctr" fontAlgn="ctr"/>
                      <a:r>
                        <a:rPr lang="fr-FR" sz="700" b="1" i="0" u="none" strike="noStrike">
                          <a:solidFill>
                            <a:srgbClr val="FFFFFF"/>
                          </a:solidFill>
                          <a:effectLst/>
                          <a:latin typeface="Calibri" panose="020F0502020204030204" pitchFamily="34" charset="0"/>
                        </a:rPr>
                        <a:t>20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88</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880 000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40528584"/>
                  </a:ext>
                </a:extLst>
              </a:tr>
              <a:tr h="112621">
                <a:tc>
                  <a:txBody>
                    <a:bodyPr/>
                    <a:lstStyle/>
                    <a:p>
                      <a:pPr algn="ctr" fontAlgn="ctr"/>
                      <a:r>
                        <a:rPr lang="fr-FR" sz="700" b="1" i="0" u="none" strike="noStrike">
                          <a:solidFill>
                            <a:srgbClr val="FFFFFF"/>
                          </a:solidFill>
                          <a:effectLst/>
                          <a:latin typeface="Calibri" panose="020F0502020204030204" pitchFamily="34" charset="0"/>
                        </a:rPr>
                        <a:t>21</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955 000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10 160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51122534"/>
                  </a:ext>
                </a:extLst>
              </a:tr>
              <a:tr h="112621">
                <a:tc>
                  <a:txBody>
                    <a:bodyPr/>
                    <a:lstStyle/>
                    <a:p>
                      <a:pPr algn="ctr" fontAlgn="ctr"/>
                      <a:r>
                        <a:rPr lang="fr-FR" sz="700" b="1" i="0" u="none" strike="noStrike">
                          <a:solidFill>
                            <a:srgbClr val="FFFFFF"/>
                          </a:solidFill>
                          <a:effectLst/>
                          <a:latin typeface="Calibri" panose="020F0502020204030204" pitchFamily="34" charset="0"/>
                        </a:rPr>
                        <a:t>22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955 000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10 160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8921517"/>
                  </a:ext>
                </a:extLst>
              </a:tr>
              <a:tr h="112621">
                <a:tc>
                  <a:txBody>
                    <a:bodyPr/>
                    <a:lstStyle/>
                    <a:p>
                      <a:pPr algn="ctr" fontAlgn="ctr"/>
                      <a:r>
                        <a:rPr lang="fr-FR" sz="700" b="1" i="0" u="none" strike="noStrike">
                          <a:solidFill>
                            <a:srgbClr val="FFFFFF"/>
                          </a:solidFill>
                          <a:effectLst/>
                          <a:latin typeface="Calibri" panose="020F0502020204030204" pitchFamily="34" charset="0"/>
                        </a:rPr>
                        <a:t>23</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1 060 000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10 192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197475556"/>
                  </a:ext>
                </a:extLst>
              </a:tr>
              <a:tr h="112621">
                <a:tc>
                  <a:txBody>
                    <a:bodyPr/>
                    <a:lstStyle/>
                    <a:p>
                      <a:pPr algn="ctr" fontAlgn="ctr"/>
                      <a:r>
                        <a:rPr lang="fr-FR" sz="700" b="1" i="0" u="none" strike="noStrike">
                          <a:solidFill>
                            <a:srgbClr val="FFFFFF"/>
                          </a:solidFill>
                          <a:effectLst/>
                          <a:latin typeface="Calibri" panose="020F0502020204030204" pitchFamily="34" charset="0"/>
                        </a:rPr>
                        <a:t>24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1 065 000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10 240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48207989"/>
                  </a:ext>
                </a:extLst>
              </a:tr>
              <a:tr h="112621">
                <a:tc>
                  <a:txBody>
                    <a:bodyPr/>
                    <a:lstStyle/>
                    <a:p>
                      <a:pPr algn="ctr" fontAlgn="ctr"/>
                      <a:r>
                        <a:rPr lang="fr-FR" sz="700" b="1" i="0" u="none" strike="noStrike">
                          <a:solidFill>
                            <a:srgbClr val="FFFFFF"/>
                          </a:solidFill>
                          <a:effectLst/>
                          <a:latin typeface="Calibri" panose="020F0502020204030204" pitchFamily="34" charset="0"/>
                        </a:rPr>
                        <a:t>25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1 065 000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10 240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66104803"/>
                  </a:ext>
                </a:extLst>
              </a:tr>
              <a:tr h="112621">
                <a:tc>
                  <a:txBody>
                    <a:bodyPr/>
                    <a:lstStyle/>
                    <a:p>
                      <a:pPr algn="ctr" fontAlgn="ctr"/>
                      <a:r>
                        <a:rPr lang="fr-FR" sz="700" b="1" i="0" u="none" strike="noStrike">
                          <a:solidFill>
                            <a:srgbClr val="FFFFFF"/>
                          </a:solidFill>
                          <a:effectLst/>
                          <a:latin typeface="Calibri" panose="020F0502020204030204" pitchFamily="34" charset="0"/>
                        </a:rPr>
                        <a:t>26</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1 065 000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10 240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61796063"/>
                  </a:ext>
                </a:extLst>
              </a:tr>
              <a:tr h="112621">
                <a:tc>
                  <a:txBody>
                    <a:bodyPr/>
                    <a:lstStyle/>
                    <a:p>
                      <a:pPr algn="ctr" fontAlgn="ctr"/>
                      <a:r>
                        <a:rPr lang="fr-FR" sz="700" b="1" i="0" u="none" strike="noStrike">
                          <a:solidFill>
                            <a:srgbClr val="FFFFFF"/>
                          </a:solidFill>
                          <a:effectLst/>
                          <a:latin typeface="Calibri" panose="020F0502020204030204" pitchFamily="34" charset="0"/>
                        </a:rPr>
                        <a:t>27</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970 000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10 319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34346383"/>
                  </a:ext>
                </a:extLst>
              </a:tr>
              <a:tr h="112621">
                <a:tc>
                  <a:txBody>
                    <a:bodyPr/>
                    <a:lstStyle/>
                    <a:p>
                      <a:pPr algn="ctr" fontAlgn="ctr"/>
                      <a:r>
                        <a:rPr lang="fr-FR" sz="700" b="1" i="0" u="none" strike="noStrike">
                          <a:solidFill>
                            <a:srgbClr val="FFFFFF"/>
                          </a:solidFill>
                          <a:effectLst/>
                          <a:latin typeface="Calibri" panose="020F0502020204030204" pitchFamily="34" charset="0"/>
                        </a:rPr>
                        <a:t>28</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830 000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10 375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76474760"/>
                  </a:ext>
                </a:extLst>
              </a:tr>
              <a:tr h="112621">
                <a:tc>
                  <a:txBody>
                    <a:bodyPr/>
                    <a:lstStyle/>
                    <a:p>
                      <a:pPr algn="ctr" fontAlgn="ctr"/>
                      <a:r>
                        <a:rPr lang="fr-FR" sz="700" b="1" i="0" u="none" strike="noStrike">
                          <a:solidFill>
                            <a:srgbClr val="FFFFFF"/>
                          </a:solidFill>
                          <a:effectLst/>
                          <a:latin typeface="Calibri" panose="020F0502020204030204" pitchFamily="34" charset="0"/>
                        </a:rPr>
                        <a:t>29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ctr"/>
                      <a:r>
                        <a:rPr lang="fr-FR" sz="700" b="0" i="0" u="none" strike="noStrike">
                          <a:solidFill>
                            <a:srgbClr val="000000"/>
                          </a:solidFill>
                          <a:effectLst/>
                          <a:latin typeface="Calibri" panose="020F0502020204030204" pitchFamily="34" charset="0"/>
                        </a:rPr>
                        <a:t>Appartement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78</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820 000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10 513</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a:solidFill>
                            <a:srgbClr val="000000"/>
                          </a:solidFill>
                          <a:effectLst/>
                          <a:latin typeface="Calibri" panose="020F0502020204030204" pitchFamily="34" charset="0"/>
                        </a:rPr>
                        <a:t>2019</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fr-FR" sz="700" b="0" i="0" u="none" strike="noStrike" dirty="0">
                          <a:solidFill>
                            <a:srgbClr val="000000"/>
                          </a:solidFill>
                          <a:effectLst/>
                          <a:latin typeface="Calibri" panose="020F0502020204030204" pitchFamily="34" charset="0"/>
                        </a:rPr>
                        <a:t>BD</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52230467"/>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1366575"/>
              </p:ext>
            </p:extLst>
          </p:nvPr>
        </p:nvGraphicFramePr>
        <p:xfrm>
          <a:off x="116632" y="4108903"/>
          <a:ext cx="3672407" cy="1230630"/>
        </p:xfrm>
        <a:graphic>
          <a:graphicData uri="http://schemas.openxmlformats.org/drawingml/2006/table">
            <a:tbl>
              <a:tblPr/>
              <a:tblGrid>
                <a:gridCol w="1626351">
                  <a:extLst>
                    <a:ext uri="{9D8B030D-6E8A-4147-A177-3AD203B41FA5}">
                      <a16:colId xmlns:a16="http://schemas.microsoft.com/office/drawing/2014/main" val="2810851313"/>
                    </a:ext>
                  </a:extLst>
                </a:gridCol>
                <a:gridCol w="729533">
                  <a:extLst>
                    <a:ext uri="{9D8B030D-6E8A-4147-A177-3AD203B41FA5}">
                      <a16:colId xmlns:a16="http://schemas.microsoft.com/office/drawing/2014/main" val="3738224358"/>
                    </a:ext>
                  </a:extLst>
                </a:gridCol>
                <a:gridCol w="1316523">
                  <a:extLst>
                    <a:ext uri="{9D8B030D-6E8A-4147-A177-3AD203B41FA5}">
                      <a16:colId xmlns:a16="http://schemas.microsoft.com/office/drawing/2014/main" val="411191858"/>
                    </a:ext>
                  </a:extLst>
                </a:gridCol>
              </a:tblGrid>
              <a:tr h="209550">
                <a:tc gridSpan="3">
                  <a:txBody>
                    <a:bodyPr/>
                    <a:lstStyle/>
                    <a:p>
                      <a:pPr algn="ctr" fontAlgn="ctr"/>
                      <a:r>
                        <a:rPr lang="fr-FR" sz="1200" b="1" i="0" u="none" strike="noStrike">
                          <a:solidFill>
                            <a:srgbClr val="FFFFFF"/>
                          </a:solidFill>
                          <a:effectLst/>
                          <a:latin typeface="Calibri" panose="020F0502020204030204" pitchFamily="34" charset="0"/>
                        </a:rPr>
                        <a:t>Tableau Min / Moyennes /Max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2030173657"/>
                  </a:ext>
                </a:extLst>
              </a:tr>
              <a:tr h="228600">
                <a:tc gridSpan="3">
                  <a:txBody>
                    <a:bodyPr/>
                    <a:lstStyle/>
                    <a:p>
                      <a:pPr algn="ctr" fontAlgn="ctr"/>
                      <a:r>
                        <a:rPr lang="fr-FR" sz="1200" b="1" i="0" u="none" strike="noStrike">
                          <a:solidFill>
                            <a:srgbClr val="FFFFFF"/>
                          </a:solidFill>
                          <a:effectLst/>
                          <a:latin typeface="Calibri" panose="020F0502020204030204" pitchFamily="34" charset="0"/>
                        </a:rPr>
                        <a:t> Appartement (dh/m²)  </a:t>
                      </a:r>
                      <a:r>
                        <a:rPr lang="ar-MA" sz="1200" b="1" i="0" u="none" strike="noStrike">
                          <a:solidFill>
                            <a:srgbClr val="FFFFFF"/>
                          </a:solidFill>
                          <a:effectLst/>
                          <a:latin typeface="Calibri" panose="020F0502020204030204" pitchFamily="34" charset="0"/>
                        </a:rPr>
                        <a:t>شقة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195946562"/>
                  </a:ext>
                </a:extLst>
              </a:tr>
              <a:tr h="200025">
                <a:tc>
                  <a:txBody>
                    <a:bodyPr/>
                    <a:lstStyle/>
                    <a:p>
                      <a:pPr algn="l" fontAlgn="ctr"/>
                      <a:r>
                        <a:rPr lang="fr-FR" sz="1200" b="1" i="0" u="none" strike="noStrike">
                          <a:solidFill>
                            <a:srgbClr val="000000"/>
                          </a:solidFill>
                          <a:effectLst/>
                          <a:latin typeface="Calibri" panose="020F0502020204030204" pitchFamily="34" charset="0"/>
                        </a:rPr>
                        <a:t>Prix minimal</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7 078</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dirty="0">
                          <a:solidFill>
                            <a:srgbClr val="000000"/>
                          </a:solidFill>
                          <a:effectLst/>
                          <a:latin typeface="Calibri" panose="020F0502020204030204" pitchFamily="34" charset="0"/>
                        </a:rPr>
                        <a:t>الثمن الأدنى</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71830465"/>
                  </a:ext>
                </a:extLst>
              </a:tr>
              <a:tr h="200025">
                <a:tc>
                  <a:txBody>
                    <a:bodyPr/>
                    <a:lstStyle/>
                    <a:p>
                      <a:pPr algn="l" fontAlgn="ctr"/>
                      <a:r>
                        <a:rPr lang="fr-FR" sz="1200" b="1" i="0" u="none" strike="noStrike" dirty="0">
                          <a:solidFill>
                            <a:srgbClr val="000000"/>
                          </a:solidFill>
                          <a:effectLst/>
                          <a:latin typeface="Calibri" panose="020F0502020204030204" pitchFamily="34" charset="0"/>
                        </a:rPr>
                        <a:t>Moyenne arithmétique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9 177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a:solidFill>
                            <a:srgbClr val="000000"/>
                          </a:solidFill>
                          <a:effectLst/>
                          <a:latin typeface="Calibri" panose="020F0502020204030204" pitchFamily="34" charset="0"/>
                        </a:rPr>
                        <a:t>الثمن المتوسط 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99182364"/>
                  </a:ext>
                </a:extLst>
              </a:tr>
              <a:tr h="200025">
                <a:tc>
                  <a:txBody>
                    <a:bodyPr/>
                    <a:lstStyle/>
                    <a:p>
                      <a:pPr algn="l" fontAlgn="ctr"/>
                      <a:r>
                        <a:rPr lang="fr-FR" sz="1200" b="1" i="0" u="none" strike="noStrike">
                          <a:solidFill>
                            <a:srgbClr val="000000"/>
                          </a:solidFill>
                          <a:effectLst/>
                          <a:latin typeface="Calibri" panose="020F0502020204030204" pitchFamily="34" charset="0"/>
                        </a:rPr>
                        <a:t>Moyenne Pondérée</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9 076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a:solidFill>
                            <a:srgbClr val="000000"/>
                          </a:solidFill>
                          <a:effectLst/>
                          <a:latin typeface="Calibri" panose="020F0502020204030204" pitchFamily="34" charset="0"/>
                        </a:rPr>
                        <a:t>الثمن المتوسط 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95072220"/>
                  </a:ext>
                </a:extLst>
              </a:tr>
              <a:tr h="190500">
                <a:tc>
                  <a:txBody>
                    <a:bodyPr/>
                    <a:lstStyle/>
                    <a:p>
                      <a:pPr algn="l" fontAlgn="ctr"/>
                      <a:r>
                        <a:rPr lang="fr-FR" sz="1200" b="1" i="0" u="none" strike="noStrike">
                          <a:solidFill>
                            <a:srgbClr val="000000"/>
                          </a:solidFill>
                          <a:effectLst/>
                          <a:latin typeface="Calibri" panose="020F0502020204030204" pitchFamily="34" charset="0"/>
                        </a:rPr>
                        <a:t>Prix maximal</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200" b="0" i="0" u="none" strike="noStrike">
                          <a:solidFill>
                            <a:srgbClr val="000000"/>
                          </a:solidFill>
                          <a:effectLst/>
                          <a:latin typeface="Calibri" panose="020F0502020204030204" pitchFamily="34" charset="0"/>
                        </a:rPr>
                        <a:t>10 513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rtl="1" fontAlgn="ctr"/>
                      <a:r>
                        <a:rPr lang="ar-MA" sz="1200" b="1" i="0" u="none" strike="noStrike" dirty="0">
                          <a:solidFill>
                            <a:srgbClr val="000000"/>
                          </a:solidFill>
                          <a:effectLst/>
                          <a:latin typeface="Calibri" panose="020F0502020204030204" pitchFamily="34" charset="0"/>
                        </a:rPr>
                        <a:t>الثمن الأقصى</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5056498"/>
                  </a:ext>
                </a:extLst>
              </a:tr>
            </a:tbl>
          </a:graphicData>
        </a:graphic>
      </p:graphicFrame>
      <p:graphicFrame>
        <p:nvGraphicFramePr>
          <p:cNvPr id="19" name="Graphique 18"/>
          <p:cNvGraphicFramePr>
            <a:graphicFrameLocks/>
          </p:cNvGraphicFramePr>
          <p:nvPr>
            <p:extLst>
              <p:ext uri="{D42A27DB-BD31-4B8C-83A1-F6EECF244321}">
                <p14:modId xmlns:p14="http://schemas.microsoft.com/office/powerpoint/2010/main" val="917082649"/>
              </p:ext>
            </p:extLst>
          </p:nvPr>
        </p:nvGraphicFramePr>
        <p:xfrm>
          <a:off x="3789039" y="3919741"/>
          <a:ext cx="2952328" cy="16093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55786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228" y="0"/>
            <a:ext cx="3278928" cy="488504"/>
          </a:xfrm>
          <a:prstGeom prst="rect">
            <a:avLst/>
          </a:prstGeom>
          <a:solidFill>
            <a:schemeClr val="tx2"/>
          </a:solidFill>
        </p:spPr>
        <p:txBody>
          <a:bodyPr wrap="square" anchor="ctr" anchorCtr="0">
            <a:noAutofit/>
          </a:bodyPr>
          <a:lstStyle/>
          <a:p>
            <a:pPr algn="ctr"/>
            <a:r>
              <a:rPr lang="fr-FR" sz="2000" b="1" dirty="0">
                <a:solidFill>
                  <a:prstClr val="white"/>
                </a:solidFill>
                <a:latin typeface="Times New Roman" panose="02020603050405020304" pitchFamily="18" charset="0"/>
                <a:cs typeface="Times New Roman" panose="02020603050405020304" pitchFamily="18" charset="0"/>
              </a:rPr>
              <a:t>Analyse du </a:t>
            </a:r>
            <a:r>
              <a:rPr lang="fr-FR" sz="2000" b="1" dirty="0">
                <a:solidFill>
                  <a:schemeClr val="accent6"/>
                </a:solidFill>
                <a:latin typeface="Times New Roman" panose="02020603050405020304" pitchFamily="18" charset="0"/>
                <a:cs typeface="Times New Roman" panose="02020603050405020304" pitchFamily="18" charset="0"/>
              </a:rPr>
              <a:t>risque</a:t>
            </a:r>
            <a:endParaRPr lang="fr-FR" sz="2000" dirty="0">
              <a:solidFill>
                <a:schemeClr val="accent6"/>
              </a:solidFill>
              <a:latin typeface="Times New Roman" panose="02020603050405020304" pitchFamily="18" charset="0"/>
              <a:cs typeface="Times New Roman" panose="02020603050405020304" pitchFamily="18" charset="0"/>
            </a:endParaRPr>
          </a:p>
        </p:txBody>
      </p:sp>
      <p:sp>
        <p:nvSpPr>
          <p:cNvPr id="8" name="ZoneTexte 7"/>
          <p:cNvSpPr txBox="1"/>
          <p:nvPr/>
        </p:nvSpPr>
        <p:spPr>
          <a:xfrm>
            <a:off x="3257701" y="1"/>
            <a:ext cx="3600300" cy="488504"/>
          </a:xfrm>
          <a:prstGeom prst="rect">
            <a:avLst/>
          </a:prstGeom>
          <a:solidFill>
            <a:schemeClr val="bg1">
              <a:lumMod val="95000"/>
            </a:schemeClr>
          </a:solidFill>
        </p:spPr>
        <p:txBody>
          <a:bodyPr wrap="square" rtlCol="0" anchor="ctr" anchorCtr="0">
            <a:noAutofit/>
          </a:bodyPr>
          <a:lstStyle/>
          <a:p>
            <a:r>
              <a:rPr lang="fr-FR" sz="1600" b="1" dirty="0">
                <a:solidFill>
                  <a:schemeClr val="tx2"/>
                </a:solidFill>
                <a:latin typeface="Times New Roman" panose="02020603050405020304" pitchFamily="18" charset="0"/>
                <a:cs typeface="Times New Roman" panose="02020603050405020304" pitchFamily="18" charset="0"/>
              </a:rPr>
              <a:t>Méthode </a:t>
            </a:r>
            <a:r>
              <a:rPr lang="fr-FR" sz="1600" b="1" dirty="0">
                <a:solidFill>
                  <a:schemeClr val="accent6"/>
                </a:solidFill>
                <a:latin typeface="Times New Roman" panose="02020603050405020304" pitchFamily="18" charset="0"/>
                <a:cs typeface="Times New Roman" panose="02020603050405020304" pitchFamily="18" charset="0"/>
              </a:rPr>
              <a:t>SWOT</a:t>
            </a:r>
          </a:p>
        </p:txBody>
      </p:sp>
      <p:graphicFrame>
        <p:nvGraphicFramePr>
          <p:cNvPr id="11" name="Tableau 10"/>
          <p:cNvGraphicFramePr>
            <a:graphicFrameLocks noGrp="1"/>
          </p:cNvGraphicFramePr>
          <p:nvPr>
            <p:extLst>
              <p:ext uri="{D42A27DB-BD31-4B8C-83A1-F6EECF244321}">
                <p14:modId xmlns:p14="http://schemas.microsoft.com/office/powerpoint/2010/main" val="2714766549"/>
              </p:ext>
            </p:extLst>
          </p:nvPr>
        </p:nvGraphicFramePr>
        <p:xfrm>
          <a:off x="260648" y="914248"/>
          <a:ext cx="6408712" cy="3102646"/>
        </p:xfrm>
        <a:graphic>
          <a:graphicData uri="http://schemas.openxmlformats.org/drawingml/2006/table">
            <a:tbl>
              <a:tblPr/>
              <a:tblGrid>
                <a:gridCol w="6408712">
                  <a:extLst>
                    <a:ext uri="{9D8B030D-6E8A-4147-A177-3AD203B41FA5}">
                      <a16:colId xmlns:a16="http://schemas.microsoft.com/office/drawing/2014/main" val="20000"/>
                    </a:ext>
                  </a:extLst>
                </a:gridCol>
              </a:tblGrid>
              <a:tr h="282818">
                <a:tc>
                  <a:txBody>
                    <a:bodyPr/>
                    <a:lstStyle/>
                    <a:p>
                      <a:pPr algn="ctr" rtl="0" fontAlgn="ctr"/>
                      <a:r>
                        <a:rPr lang="fr-FR" sz="1400" b="1" i="0" u="none" strike="noStrike" dirty="0">
                          <a:solidFill>
                            <a:schemeClr val="bg1">
                              <a:lumMod val="95000"/>
                            </a:schemeClr>
                          </a:solidFill>
                          <a:effectLst/>
                          <a:latin typeface="Times New Roman" panose="02020603050405020304" pitchFamily="18" charset="0"/>
                          <a:cs typeface="Times New Roman" panose="02020603050405020304" pitchFamily="18" charset="0"/>
                        </a:rPr>
                        <a:t>Forces</a:t>
                      </a:r>
                    </a:p>
                  </a:txBody>
                  <a:tcPr marL="9841" marR="9841" marT="9841"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1739355">
                <a:tc>
                  <a:txBody>
                    <a:bodyPr/>
                    <a:lstStyle/>
                    <a:p>
                      <a:pPr marL="269875" lvl="0" indent="-180975">
                        <a:spcAft>
                          <a:spcPts val="0"/>
                        </a:spcAft>
                        <a:buClr>
                          <a:schemeClr val="accent3"/>
                        </a:buClr>
                        <a:buFont typeface="Wingdings" panose="05000000000000000000" pitchFamily="2" charset="2"/>
                        <a:buChar char="§"/>
                      </a:pPr>
                      <a:r>
                        <a:rPr lang="fr-FR" sz="1100" dirty="0" smtClean="0">
                          <a:solidFill>
                            <a:schemeClr val="tx1"/>
                          </a:solidFill>
                          <a:latin typeface="Times New Roman" panose="02020603050405020304" pitchFamily="18" charset="0"/>
                          <a:ea typeface="Times New Roman"/>
                          <a:cs typeface="Times New Roman" panose="02020603050405020304" pitchFamily="18" charset="0"/>
                        </a:rPr>
                        <a:t>Superficie</a:t>
                      </a:r>
                      <a:r>
                        <a:rPr lang="fr-FR" sz="1100" baseline="0" dirty="0" smtClean="0">
                          <a:solidFill>
                            <a:schemeClr val="tx1"/>
                          </a:solidFill>
                          <a:latin typeface="Times New Roman" panose="02020603050405020304" pitchFamily="18" charset="0"/>
                          <a:ea typeface="Times New Roman"/>
                          <a:cs typeface="Times New Roman" panose="02020603050405020304" pitchFamily="18" charset="0"/>
                        </a:rPr>
                        <a:t> et</a:t>
                      </a:r>
                      <a:r>
                        <a:rPr lang="fr-FR" sz="1100" dirty="0" smtClean="0">
                          <a:solidFill>
                            <a:schemeClr val="tx1"/>
                          </a:solidFill>
                          <a:latin typeface="Times New Roman" panose="02020603050405020304" pitchFamily="18" charset="0"/>
                          <a:ea typeface="Times New Roman"/>
                          <a:cs typeface="Times New Roman" panose="02020603050405020304" pitchFamily="18" charset="0"/>
                        </a:rPr>
                        <a:t> </a:t>
                      </a:r>
                      <a:r>
                        <a:rPr lang="fr-FR" sz="1100" dirty="0" smtClean="0">
                          <a:solidFill>
                            <a:schemeClr val="tx1"/>
                          </a:solidFill>
                          <a:latin typeface="Times New Roman" panose="02020603050405020304" pitchFamily="18" charset="0"/>
                          <a:ea typeface="Times New Roman"/>
                          <a:cs typeface="Times New Roman" panose="02020603050405020304" pitchFamily="18" charset="0"/>
                        </a:rPr>
                        <a:t>accès </a:t>
                      </a:r>
                      <a:r>
                        <a:rPr lang="fr-FR" sz="1100" dirty="0" smtClean="0">
                          <a:solidFill>
                            <a:schemeClr val="tx1"/>
                          </a:solidFill>
                          <a:latin typeface="Times New Roman" panose="02020603050405020304" pitchFamily="18" charset="0"/>
                          <a:ea typeface="Times New Roman"/>
                          <a:cs typeface="Times New Roman" panose="02020603050405020304" pitchFamily="18" charset="0"/>
                        </a:rPr>
                        <a:t>favorable ;</a:t>
                      </a:r>
                      <a:endParaRPr lang="fr-FR" sz="1100" dirty="0" smtClean="0">
                        <a:solidFill>
                          <a:schemeClr val="tx1"/>
                        </a:solidFill>
                        <a:latin typeface="Times New Roman" panose="02020603050405020304" pitchFamily="18" charset="0"/>
                        <a:ea typeface="Times New Roman"/>
                        <a:cs typeface="Times New Roman" panose="02020603050405020304" pitchFamily="18" charset="0"/>
                      </a:endParaRPr>
                    </a:p>
                    <a:p>
                      <a:pPr marL="269875" lvl="0" indent="-180975">
                        <a:spcAft>
                          <a:spcPts val="0"/>
                        </a:spcAft>
                        <a:buClr>
                          <a:schemeClr val="accent3"/>
                        </a:buClr>
                        <a:buFont typeface="Wingdings" panose="05000000000000000000" pitchFamily="2" charset="2"/>
                        <a:buChar char="§"/>
                      </a:pPr>
                      <a:r>
                        <a:rPr lang="fr-FR" sz="1100" dirty="0" smtClean="0">
                          <a:solidFill>
                            <a:schemeClr val="tx1"/>
                          </a:solidFill>
                          <a:latin typeface="Times New Roman" panose="02020603050405020304" pitchFamily="18" charset="0"/>
                          <a:ea typeface="Times New Roman"/>
                          <a:cs typeface="Times New Roman" panose="02020603050405020304" pitchFamily="18" charset="0"/>
                        </a:rPr>
                        <a:t>Situation</a:t>
                      </a:r>
                      <a:r>
                        <a:rPr lang="fr-FR" sz="1100" baseline="0" dirty="0" smtClean="0">
                          <a:solidFill>
                            <a:schemeClr val="tx1"/>
                          </a:solidFill>
                          <a:latin typeface="Times New Roman" panose="02020603050405020304" pitchFamily="18" charset="0"/>
                          <a:ea typeface="Times New Roman"/>
                          <a:cs typeface="Times New Roman" panose="02020603050405020304" pitchFamily="18" charset="0"/>
                        </a:rPr>
                        <a:t> </a:t>
                      </a:r>
                      <a:r>
                        <a:rPr lang="fr-FR" sz="1100" baseline="0" dirty="0" smtClean="0">
                          <a:solidFill>
                            <a:schemeClr val="tx1"/>
                          </a:solidFill>
                          <a:latin typeface="Times New Roman" panose="02020603050405020304" pitchFamily="18" charset="0"/>
                          <a:ea typeface="Times New Roman"/>
                          <a:cs typeface="Times New Roman" panose="02020603050405020304" pitchFamily="18" charset="0"/>
                        </a:rPr>
                        <a:t>avantageuse </a:t>
                      </a:r>
                      <a:r>
                        <a:rPr lang="fr-FR" sz="1100" dirty="0" smtClean="0">
                          <a:solidFill>
                            <a:schemeClr val="tx1"/>
                          </a:solidFill>
                          <a:latin typeface="Times New Roman" panose="02020603050405020304" pitchFamily="18" charset="0"/>
                          <a:ea typeface="Times New Roman"/>
                          <a:cs typeface="Times New Roman" panose="02020603050405020304" pitchFamily="18" charset="0"/>
                        </a:rPr>
                        <a:t>;</a:t>
                      </a:r>
                      <a:endParaRPr lang="fr-FR" sz="1100" dirty="0" smtClean="0">
                        <a:solidFill>
                          <a:schemeClr val="tx1"/>
                        </a:solidFill>
                        <a:latin typeface="Times New Roman" panose="02020603050405020304" pitchFamily="18" charset="0"/>
                        <a:ea typeface="Times New Roman"/>
                        <a:cs typeface="Times New Roman" panose="02020603050405020304" pitchFamily="18" charset="0"/>
                      </a:endParaRPr>
                    </a:p>
                    <a:p>
                      <a:pPr marL="269875" lvl="0" indent="-180975">
                        <a:spcAft>
                          <a:spcPts val="0"/>
                        </a:spcAft>
                        <a:buClr>
                          <a:schemeClr val="accent3"/>
                        </a:buClr>
                        <a:buFont typeface="Wingdings" panose="05000000000000000000" pitchFamily="2" charset="2"/>
                        <a:buChar char="§"/>
                      </a:pPr>
                      <a:r>
                        <a:rPr lang="fr-FR" sz="1100" dirty="0" smtClean="0">
                          <a:solidFill>
                            <a:schemeClr val="tx1"/>
                          </a:solidFill>
                          <a:latin typeface="Times New Roman" panose="02020603050405020304" pitchFamily="18" charset="0"/>
                          <a:ea typeface="Times New Roman"/>
                          <a:cs typeface="Times New Roman" panose="02020603050405020304" pitchFamily="18" charset="0"/>
                        </a:rPr>
                        <a:t>Géométrie </a:t>
                      </a:r>
                      <a:r>
                        <a:rPr lang="fr-FR" sz="1100" dirty="0" smtClean="0">
                          <a:solidFill>
                            <a:schemeClr val="tx1"/>
                          </a:solidFill>
                          <a:latin typeface="Times New Roman" panose="02020603050405020304" pitchFamily="18" charset="0"/>
                          <a:ea typeface="Times New Roman"/>
                          <a:cs typeface="Times New Roman" panose="02020603050405020304" pitchFamily="18" charset="0"/>
                        </a:rPr>
                        <a:t>régulière ;</a:t>
                      </a:r>
                      <a:endParaRPr lang="fr-FR" sz="1100" dirty="0" smtClean="0">
                        <a:solidFill>
                          <a:schemeClr val="tx1"/>
                        </a:solidFill>
                        <a:latin typeface="Times New Roman" panose="02020603050405020304" pitchFamily="18" charset="0"/>
                        <a:ea typeface="Times New Roman"/>
                        <a:cs typeface="Times New Roman" panose="02020603050405020304" pitchFamily="18" charset="0"/>
                      </a:endParaRPr>
                    </a:p>
                    <a:p>
                      <a:pPr marL="269875" lvl="0" indent="-180975">
                        <a:spcAft>
                          <a:spcPts val="0"/>
                        </a:spcAft>
                        <a:buClr>
                          <a:schemeClr val="accent3"/>
                        </a:buClr>
                        <a:buFont typeface="Wingdings" panose="05000000000000000000" pitchFamily="2" charset="2"/>
                        <a:buChar char="§"/>
                      </a:pPr>
                      <a:r>
                        <a:rPr lang="fr-MA" sz="1100" dirty="0" smtClean="0">
                          <a:solidFill>
                            <a:schemeClr val="tx1"/>
                          </a:solidFill>
                          <a:latin typeface="Times New Roman" panose="02020603050405020304" pitchFamily="18" charset="0"/>
                          <a:ea typeface="Times New Roman"/>
                          <a:cs typeface="Times New Roman" panose="02020603050405020304" pitchFamily="18" charset="0"/>
                        </a:rPr>
                        <a:t>Finition </a:t>
                      </a:r>
                      <a:r>
                        <a:rPr lang="fr-MA" sz="1100" dirty="0" smtClean="0">
                          <a:solidFill>
                            <a:schemeClr val="tx1"/>
                          </a:solidFill>
                          <a:latin typeface="Times New Roman" panose="02020603050405020304" pitchFamily="18" charset="0"/>
                          <a:ea typeface="Times New Roman"/>
                          <a:cs typeface="Times New Roman" panose="02020603050405020304" pitchFamily="18" charset="0"/>
                        </a:rPr>
                        <a:t>de bonne qualité ;</a:t>
                      </a:r>
                      <a:endParaRPr lang="fr-MA" sz="1100" dirty="0" smtClean="0">
                        <a:solidFill>
                          <a:schemeClr val="tx1"/>
                        </a:solidFill>
                        <a:latin typeface="Times New Roman" panose="02020603050405020304" pitchFamily="18" charset="0"/>
                        <a:ea typeface="Times New Roman"/>
                        <a:cs typeface="Times New Roman" panose="02020603050405020304" pitchFamily="18" charset="0"/>
                      </a:endParaRPr>
                    </a:p>
                    <a:p>
                      <a:pPr marL="269875" lvl="0" indent="-180975">
                        <a:spcAft>
                          <a:spcPts val="0"/>
                        </a:spcAft>
                        <a:buClr>
                          <a:schemeClr val="accent3"/>
                        </a:buClr>
                        <a:buFont typeface="Wingdings" panose="05000000000000000000" pitchFamily="2" charset="2"/>
                        <a:buChar char="§"/>
                      </a:pPr>
                      <a:r>
                        <a:rPr lang="fr-MA" sz="1100" dirty="0" smtClean="0">
                          <a:solidFill>
                            <a:schemeClr val="tx1"/>
                          </a:solidFill>
                          <a:latin typeface="Times New Roman" panose="02020603050405020304" pitchFamily="18" charset="0"/>
                          <a:ea typeface="Times New Roman"/>
                          <a:cs typeface="Times New Roman" panose="02020603050405020304" pitchFamily="18" charset="0"/>
                        </a:rPr>
                        <a:t>Disponibilité de l’ascenseur ;</a:t>
                      </a:r>
                    </a:p>
                    <a:p>
                      <a:pPr marL="269875" lvl="0" indent="-180975">
                        <a:spcAft>
                          <a:spcPts val="0"/>
                        </a:spcAft>
                        <a:buClr>
                          <a:schemeClr val="accent3"/>
                        </a:buClr>
                        <a:buFont typeface="Wingdings" panose="05000000000000000000" pitchFamily="2" charset="2"/>
                        <a:buChar char="§"/>
                      </a:pPr>
                      <a:r>
                        <a:rPr lang="fr-MA" sz="1100" dirty="0" smtClean="0">
                          <a:solidFill>
                            <a:schemeClr val="tx1"/>
                          </a:solidFill>
                          <a:latin typeface="Times New Roman" panose="02020603050405020304" pitchFamily="18" charset="0"/>
                          <a:ea typeface="Times New Roman"/>
                          <a:cs typeface="Times New Roman" panose="02020603050405020304" pitchFamily="18" charset="0"/>
                        </a:rPr>
                        <a:t>Disponibilité d’une place</a:t>
                      </a:r>
                      <a:r>
                        <a:rPr lang="fr-MA" sz="1100" baseline="0" dirty="0" smtClean="0">
                          <a:solidFill>
                            <a:schemeClr val="tx1"/>
                          </a:solidFill>
                          <a:latin typeface="Times New Roman" panose="02020603050405020304" pitchFamily="18" charset="0"/>
                          <a:ea typeface="Times New Roman"/>
                          <a:cs typeface="Times New Roman" panose="02020603050405020304" pitchFamily="18" charset="0"/>
                        </a:rPr>
                        <a:t> parking privative.</a:t>
                      </a:r>
                      <a:endParaRPr lang="fr-FR" sz="1100" dirty="0" smtClean="0">
                        <a:solidFill>
                          <a:schemeClr val="tx1"/>
                        </a:solidFill>
                        <a:latin typeface="Times New Roman" panose="02020603050405020304" pitchFamily="18" charset="0"/>
                        <a:ea typeface="Times New Roman"/>
                        <a:cs typeface="Times New Roman" panose="02020603050405020304" pitchFamily="18" charset="0"/>
                      </a:endParaRPr>
                    </a:p>
                    <a:p>
                      <a:pPr marL="88900" lvl="0" indent="0">
                        <a:spcAft>
                          <a:spcPts val="0"/>
                        </a:spcAft>
                        <a:buClr>
                          <a:schemeClr val="accent3"/>
                        </a:buClr>
                        <a:buFont typeface="Wingdings" panose="05000000000000000000" pitchFamily="2" charset="2"/>
                        <a:buNone/>
                      </a:pPr>
                      <a:endParaRPr lang="fr-FR" sz="1100" dirty="0">
                        <a:solidFill>
                          <a:schemeClr val="tx1"/>
                        </a:solidFill>
                        <a:latin typeface="Times New Roman" panose="02020603050405020304" pitchFamily="18" charset="0"/>
                        <a:ea typeface="Times New Roman"/>
                        <a:cs typeface="Times New Roman" panose="02020603050405020304" pitchFamily="18" charset="0"/>
                      </a:endParaRPr>
                    </a:p>
                  </a:txBody>
                  <a:tcPr marL="9841" marR="9841" marT="9841"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302651">
                <a:tc>
                  <a:txBody>
                    <a:bodyPr/>
                    <a:lstStyle/>
                    <a:p>
                      <a:pPr marL="0" algn="ctr" defTabSz="914400" rtl="0" eaLnBrk="1" fontAlgn="ctr" latinLnBrk="0" hangingPunct="1"/>
                      <a:r>
                        <a:rPr lang="fr-FR" sz="1400" b="1" i="0" u="none" strike="noStrike" kern="1200" dirty="0">
                          <a:solidFill>
                            <a:schemeClr val="bg1">
                              <a:lumMod val="95000"/>
                            </a:schemeClr>
                          </a:solidFill>
                          <a:effectLst/>
                          <a:latin typeface="Times New Roman" panose="02020603050405020304" pitchFamily="18" charset="0"/>
                          <a:ea typeface="+mn-ea"/>
                          <a:cs typeface="Times New Roman" panose="02020603050405020304" pitchFamily="18" charset="0"/>
                        </a:rPr>
                        <a:t>Opportunités</a:t>
                      </a:r>
                    </a:p>
                  </a:txBody>
                  <a:tcPr marL="9841" marR="9841" marT="9841"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0002"/>
                  </a:ext>
                </a:extLst>
              </a:tr>
              <a:tr h="777822">
                <a:tc>
                  <a:txBody>
                    <a:bodyPr/>
                    <a:lstStyle/>
                    <a:p>
                      <a:pPr marL="269875" indent="-180975" algn="l" defTabSz="914400" rtl="0" eaLnBrk="1" fontAlgn="ctr" latinLnBrk="0" hangingPunct="1">
                        <a:buClr>
                          <a:schemeClr val="accent3"/>
                        </a:buClr>
                        <a:buFont typeface="Wingdings" panose="05000000000000000000" pitchFamily="2" charset="2"/>
                        <a:buChar char="§"/>
                      </a:pPr>
                      <a:r>
                        <a:rPr lang="fr-FR" sz="1100" b="0" kern="1200" baseline="0" dirty="0" smtClean="0">
                          <a:solidFill>
                            <a:schemeClr val="tx1"/>
                          </a:solidFill>
                          <a:latin typeface="Times New Roman" panose="02020603050405020304" pitchFamily="18" charset="0"/>
                          <a:ea typeface="Calibri"/>
                          <a:cs typeface="Times New Roman" panose="02020603050405020304" pitchFamily="18" charset="0"/>
                        </a:rPr>
                        <a:t>Valeur locative potentielle ;</a:t>
                      </a:r>
                      <a:endParaRPr lang="fr-FR" sz="1100" b="0" kern="1200" baseline="0" dirty="0">
                        <a:solidFill>
                          <a:schemeClr val="tx1"/>
                        </a:solidFill>
                        <a:latin typeface="Times New Roman" panose="02020603050405020304" pitchFamily="18" charset="0"/>
                        <a:ea typeface="Calibri"/>
                        <a:cs typeface="Times New Roman" panose="02020603050405020304" pitchFamily="18" charset="0"/>
                      </a:endParaRPr>
                    </a:p>
                    <a:p>
                      <a:pPr marL="269875" indent="-180975" algn="l" defTabSz="914400" rtl="0" eaLnBrk="1" fontAlgn="ctr" latinLnBrk="0" hangingPunct="1">
                        <a:buClr>
                          <a:schemeClr val="accent3"/>
                        </a:buClr>
                        <a:buFont typeface="Wingdings" panose="05000000000000000000" pitchFamily="2" charset="2"/>
                        <a:buChar char="§"/>
                      </a:pPr>
                      <a:r>
                        <a:rPr lang="fr-FR" sz="1100" b="0" kern="1200" baseline="0" dirty="0" smtClean="0">
                          <a:solidFill>
                            <a:schemeClr val="tx1"/>
                          </a:solidFill>
                          <a:latin typeface="Times New Roman" panose="02020603050405020304" pitchFamily="18" charset="0"/>
                          <a:ea typeface="Calibri"/>
                          <a:cs typeface="Times New Roman" panose="02020603050405020304" pitchFamily="18" charset="0"/>
                        </a:rPr>
                        <a:t>Marché </a:t>
                      </a:r>
                      <a:r>
                        <a:rPr lang="fr-FR" sz="1100" b="0" kern="1200" baseline="0" dirty="0">
                          <a:solidFill>
                            <a:schemeClr val="tx1"/>
                          </a:solidFill>
                          <a:latin typeface="Times New Roman" panose="02020603050405020304" pitchFamily="18" charset="0"/>
                          <a:ea typeface="Calibri"/>
                          <a:cs typeface="Times New Roman" panose="02020603050405020304" pitchFamily="18" charset="0"/>
                        </a:rPr>
                        <a:t>local </a:t>
                      </a:r>
                      <a:r>
                        <a:rPr lang="fr-FR" sz="1100" b="0" kern="1200" baseline="0" dirty="0" smtClean="0">
                          <a:solidFill>
                            <a:schemeClr val="tx1"/>
                          </a:solidFill>
                          <a:latin typeface="Times New Roman" panose="02020603050405020304" pitchFamily="18" charset="0"/>
                          <a:ea typeface="Calibri"/>
                          <a:cs typeface="Times New Roman" panose="02020603050405020304" pitchFamily="18" charset="0"/>
                        </a:rPr>
                        <a:t>dynamique.</a:t>
                      </a:r>
                    </a:p>
                  </a:txBody>
                  <a:tcPr marL="9841" marR="9841" marT="9841"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accent3">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3336100443"/>
              </p:ext>
            </p:extLst>
          </p:nvPr>
        </p:nvGraphicFramePr>
        <p:xfrm>
          <a:off x="260648" y="4088904"/>
          <a:ext cx="6408712" cy="3168351"/>
        </p:xfrm>
        <a:graphic>
          <a:graphicData uri="http://schemas.openxmlformats.org/drawingml/2006/table">
            <a:tbl>
              <a:tblPr/>
              <a:tblGrid>
                <a:gridCol w="6408712">
                  <a:extLst>
                    <a:ext uri="{9D8B030D-6E8A-4147-A177-3AD203B41FA5}">
                      <a16:colId xmlns:a16="http://schemas.microsoft.com/office/drawing/2014/main" val="20001"/>
                    </a:ext>
                  </a:extLst>
                </a:gridCol>
              </a:tblGrid>
              <a:tr h="297287">
                <a:tc>
                  <a:txBody>
                    <a:bodyPr/>
                    <a:lstStyle/>
                    <a:p>
                      <a:pPr marL="88900" marR="0" lvl="0" indent="0" algn="ctr"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None/>
                        <a:tabLst/>
                        <a:defRPr/>
                      </a:pPr>
                      <a:r>
                        <a:rPr lang="fr-FR" sz="1400" b="1" i="0" u="none" strike="noStrike" kern="1200" dirty="0">
                          <a:solidFill>
                            <a:schemeClr val="bg1">
                              <a:lumMod val="95000"/>
                            </a:schemeClr>
                          </a:solidFill>
                          <a:effectLst/>
                          <a:latin typeface="Times New Roman" panose="02020603050405020304" pitchFamily="18" charset="0"/>
                          <a:ea typeface="+mn-ea"/>
                          <a:cs typeface="Times New Roman" panose="02020603050405020304" pitchFamily="18" charset="0"/>
                        </a:rPr>
                        <a:t>Faiblesses</a:t>
                      </a:r>
                    </a:p>
                  </a:txBody>
                  <a:tcPr marL="9841" marR="9841" marT="9841"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1620902">
                <a:tc>
                  <a:txBody>
                    <a:bodyPr/>
                    <a:lstStyle/>
                    <a:p>
                      <a:pPr marL="269875" marR="0" lvl="0" indent="-180975"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
                        <a:tabLst/>
                        <a:defRPr/>
                      </a:pPr>
                      <a:endParaRPr lang="fr-FR" sz="1100" baseline="0" dirty="0" smtClean="0">
                        <a:solidFill>
                          <a:schemeClr val="tx1"/>
                        </a:solidFill>
                        <a:latin typeface="Times New Roman" panose="02020603050405020304" pitchFamily="18" charset="0"/>
                        <a:cs typeface="Times New Roman" panose="02020603050405020304" pitchFamily="18" charset="0"/>
                      </a:endParaRPr>
                    </a:p>
                    <a:p>
                      <a:pPr marL="269875" marR="0" lvl="0" indent="-180975"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
                        <a:tabLst/>
                        <a:defRPr/>
                      </a:pPr>
                      <a:r>
                        <a:rPr lang="fr-FR" sz="1100" baseline="0" dirty="0" smtClean="0">
                          <a:solidFill>
                            <a:schemeClr val="tx1"/>
                          </a:solidFill>
                          <a:latin typeface="Times New Roman" panose="02020603050405020304" pitchFamily="18" charset="0"/>
                          <a:cs typeface="Times New Roman" panose="02020603050405020304" pitchFamily="18" charset="0"/>
                        </a:rPr>
                        <a:t>La gestion </a:t>
                      </a:r>
                      <a:r>
                        <a:rPr lang="fr-FR" sz="1100" baseline="0" dirty="0">
                          <a:solidFill>
                            <a:schemeClr val="tx1"/>
                          </a:solidFill>
                          <a:latin typeface="Times New Roman" panose="02020603050405020304" pitchFamily="18" charset="0"/>
                          <a:cs typeface="Times New Roman" panose="02020603050405020304" pitchFamily="18" charset="0"/>
                        </a:rPr>
                        <a:t>de la </a:t>
                      </a:r>
                      <a:r>
                        <a:rPr lang="fr-FR" sz="1100" baseline="0" dirty="0" smtClean="0">
                          <a:solidFill>
                            <a:schemeClr val="tx1"/>
                          </a:solidFill>
                          <a:latin typeface="Times New Roman" panose="02020603050405020304" pitchFamily="18" charset="0"/>
                          <a:cs typeface="Times New Roman" panose="02020603050405020304" pitchFamily="18" charset="0"/>
                        </a:rPr>
                        <a:t>copropriété.</a:t>
                      </a:r>
                    </a:p>
                    <a:p>
                      <a:pPr marL="269875" marR="0" lvl="0" indent="-180975"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
                        <a:tabLst/>
                        <a:defRPr/>
                      </a:pPr>
                      <a:endParaRPr lang="fr-FR" sz="1100" baseline="0" dirty="0" smtClean="0">
                        <a:solidFill>
                          <a:schemeClr val="tx1"/>
                        </a:solidFill>
                        <a:latin typeface="Times New Roman" panose="02020603050405020304" pitchFamily="18" charset="0"/>
                        <a:cs typeface="Times New Roman" panose="02020603050405020304" pitchFamily="18" charset="0"/>
                      </a:endParaRPr>
                    </a:p>
                    <a:p>
                      <a:pPr marL="269875" marR="0" lvl="0" indent="-180975" algn="l" defTabSz="914400" rtl="0" eaLnBrk="1" fontAlgn="auto" latinLnBrk="0" hangingPunct="1">
                        <a:lnSpc>
                          <a:spcPct val="100000"/>
                        </a:lnSpc>
                        <a:spcBef>
                          <a:spcPts val="0"/>
                        </a:spcBef>
                        <a:spcAft>
                          <a:spcPts val="0"/>
                        </a:spcAft>
                        <a:buClr>
                          <a:schemeClr val="accent2"/>
                        </a:buClr>
                        <a:buSzTx/>
                        <a:buFont typeface="Wingdings" panose="05000000000000000000" pitchFamily="2" charset="2"/>
                        <a:buChar char="§"/>
                        <a:tabLst/>
                        <a:defRPr/>
                      </a:pPr>
                      <a:endParaRPr lang="fr-FR" sz="1100" baseline="0" dirty="0" smtClean="0">
                        <a:solidFill>
                          <a:schemeClr val="tx1"/>
                        </a:solidFill>
                        <a:latin typeface="Times New Roman" panose="02020603050405020304" pitchFamily="18" charset="0"/>
                        <a:cs typeface="Times New Roman" panose="02020603050405020304" pitchFamily="18" charset="0"/>
                      </a:endParaRPr>
                    </a:p>
                  </a:txBody>
                  <a:tcPr marL="9841" marR="9841" marT="9841"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297287">
                <a:tc>
                  <a:txBody>
                    <a:bodyPr/>
                    <a:lstStyle/>
                    <a:p>
                      <a:pPr algn="ctr" rtl="0" fontAlgn="ctr"/>
                      <a:r>
                        <a:rPr lang="fr-FR" sz="1400" b="1" i="0" u="none" strike="noStrike" dirty="0" smtClean="0">
                          <a:solidFill>
                            <a:schemeClr val="bg1">
                              <a:lumMod val="95000"/>
                            </a:schemeClr>
                          </a:solidFill>
                          <a:effectLst/>
                          <a:latin typeface="Times New Roman" panose="02020603050405020304" pitchFamily="18" charset="0"/>
                          <a:cs typeface="Times New Roman" panose="02020603050405020304" pitchFamily="18" charset="0"/>
                        </a:rPr>
                        <a:t>Menaces</a:t>
                      </a:r>
                      <a:endParaRPr lang="fr-FR" sz="1400" b="1" i="0" u="none" strike="noStrike" dirty="0">
                        <a:solidFill>
                          <a:schemeClr val="bg1">
                            <a:lumMod val="95000"/>
                          </a:schemeClr>
                        </a:solidFill>
                        <a:effectLst/>
                        <a:latin typeface="Times New Roman" panose="02020603050405020304" pitchFamily="18" charset="0"/>
                        <a:cs typeface="Times New Roman" panose="02020603050405020304" pitchFamily="18" charset="0"/>
                      </a:endParaRPr>
                    </a:p>
                  </a:txBody>
                  <a:tcPr marL="9841" marR="9841" marT="984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2"/>
                  </a:ext>
                </a:extLst>
              </a:tr>
              <a:tr h="952875">
                <a:tc>
                  <a:txBody>
                    <a:bodyPr/>
                    <a:lstStyle/>
                    <a:p>
                      <a:pPr marL="269875" marR="0" lvl="0" indent="-180975" algn="l" defTabSz="914400" rtl="0" eaLnBrk="1" fontAlgn="auto" latinLnBrk="0" hangingPunct="1">
                        <a:lnSpc>
                          <a:spcPct val="100000"/>
                        </a:lnSpc>
                        <a:spcBef>
                          <a:spcPts val="0"/>
                        </a:spcBef>
                        <a:spcAft>
                          <a:spcPts val="0"/>
                        </a:spcAft>
                        <a:buClr>
                          <a:srgbClr val="C0504D"/>
                        </a:buClr>
                        <a:buSzTx/>
                        <a:buFont typeface="Wingdings" panose="05000000000000000000" pitchFamily="2" charset="2"/>
                        <a:buChar char="§"/>
                        <a:tabLst/>
                        <a:defRPr/>
                      </a:pPr>
                      <a:r>
                        <a:rPr kumimoji="0" lang="fr-FR" sz="11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a:cs typeface="Times New Roman" panose="02020603050405020304" pitchFamily="18" charset="0"/>
                        </a:rPr>
                        <a:t>Marché immobilier en crise, notamment après la crise du COVID 19 ;</a:t>
                      </a:r>
                    </a:p>
                    <a:p>
                      <a:pPr marL="269875" marR="0" lvl="0" indent="-180975" algn="l" defTabSz="914400" rtl="0" eaLnBrk="1" fontAlgn="auto" latinLnBrk="0" hangingPunct="1">
                        <a:lnSpc>
                          <a:spcPct val="100000"/>
                        </a:lnSpc>
                        <a:spcBef>
                          <a:spcPts val="0"/>
                        </a:spcBef>
                        <a:spcAft>
                          <a:spcPts val="0"/>
                        </a:spcAft>
                        <a:buClr>
                          <a:srgbClr val="C0504D"/>
                        </a:buClr>
                        <a:buSzTx/>
                        <a:buFont typeface="Wingdings" panose="05000000000000000000" pitchFamily="2" charset="2"/>
                        <a:buChar char="§"/>
                        <a:tabLst/>
                        <a:defRPr/>
                      </a:pPr>
                      <a:r>
                        <a:rPr kumimoji="0" lang="fr-FR" sz="11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a:cs typeface="Times New Roman" panose="02020603050405020304" pitchFamily="18" charset="0"/>
                        </a:rPr>
                        <a:t>Conjoncture économique défavorable au niveau national et international : sécheresse, inflation, prix de la matière première en augmentation ;</a:t>
                      </a:r>
                    </a:p>
                    <a:p>
                      <a:pPr marL="269875" marR="0" lvl="0" indent="-180975" algn="l" defTabSz="914400" rtl="0" eaLnBrk="1" fontAlgn="auto" latinLnBrk="0" hangingPunct="1">
                        <a:lnSpc>
                          <a:spcPct val="100000"/>
                        </a:lnSpc>
                        <a:spcBef>
                          <a:spcPts val="0"/>
                        </a:spcBef>
                        <a:spcAft>
                          <a:spcPts val="0"/>
                        </a:spcAft>
                        <a:buClr>
                          <a:srgbClr val="C0504D"/>
                        </a:buClr>
                        <a:buSzTx/>
                        <a:buFont typeface="Wingdings" panose="05000000000000000000" pitchFamily="2" charset="2"/>
                        <a:buChar char="§"/>
                        <a:tabLst/>
                        <a:defRPr/>
                      </a:pPr>
                      <a:r>
                        <a:rPr kumimoji="0" lang="fr-FR" sz="11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a:cs typeface="Times New Roman" panose="02020603050405020304" pitchFamily="18" charset="0"/>
                        </a:rPr>
                        <a:t>Restriction réglementaire liée à la période post-</a:t>
                      </a:r>
                      <a:r>
                        <a:rPr kumimoji="0" lang="fr-FR" sz="1100" b="0" i="0" u="none" strike="noStrike" kern="1200" cap="none" spc="0" normalizeH="0" baseline="0" noProof="0" dirty="0" err="1" smtClean="0">
                          <a:ln>
                            <a:noFill/>
                          </a:ln>
                          <a:solidFill>
                            <a:prstClr val="black"/>
                          </a:solidFill>
                          <a:effectLst/>
                          <a:uLnTx/>
                          <a:uFillTx/>
                          <a:latin typeface="Times New Roman" panose="02020603050405020304" pitchFamily="18" charset="0"/>
                          <a:ea typeface="Calibri"/>
                          <a:cs typeface="Times New Roman" panose="02020603050405020304" pitchFamily="18" charset="0"/>
                        </a:rPr>
                        <a:t>covid</a:t>
                      </a:r>
                      <a:r>
                        <a:rPr kumimoji="0" lang="fr-FR" sz="1100" b="0" i="0" u="none" strike="noStrike" kern="1200" cap="none" spc="0" normalizeH="0" baseline="0" noProof="0" dirty="0" smtClean="0">
                          <a:ln>
                            <a:noFill/>
                          </a:ln>
                          <a:solidFill>
                            <a:prstClr val="black"/>
                          </a:solidFill>
                          <a:effectLst/>
                          <a:uLnTx/>
                          <a:uFillTx/>
                          <a:latin typeface="Times New Roman" panose="02020603050405020304" pitchFamily="18" charset="0"/>
                          <a:ea typeface="Calibri"/>
                          <a:cs typeface="Times New Roman" panose="02020603050405020304" pitchFamily="18" charset="0"/>
                        </a:rPr>
                        <a:t> : Adoption du décret portant prorogation de l'état d'urgence sanitaire sur l'ensemble du territoire national jusqu'à 31 Janvier 2023.</a:t>
                      </a:r>
                    </a:p>
                  </a:txBody>
                  <a:tcPr marL="9841" marR="9841" marT="9841"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solidFill>
                      <a:schemeClr val="accent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3782057286"/>
              </p:ext>
            </p:extLst>
          </p:nvPr>
        </p:nvGraphicFramePr>
        <p:xfrm>
          <a:off x="260648" y="7340989"/>
          <a:ext cx="6408712" cy="1284419"/>
        </p:xfrm>
        <a:graphic>
          <a:graphicData uri="http://schemas.openxmlformats.org/drawingml/2006/table">
            <a:tbl>
              <a:tblPr firstRow="1"/>
              <a:tblGrid>
                <a:gridCol w="6408712">
                  <a:extLst>
                    <a:ext uri="{9D8B030D-6E8A-4147-A177-3AD203B41FA5}">
                      <a16:colId xmlns:a16="http://schemas.microsoft.com/office/drawing/2014/main" val="2437334052"/>
                    </a:ext>
                  </a:extLst>
                </a:gridCol>
              </a:tblGrid>
              <a:tr h="246172">
                <a:tc>
                  <a:txBody>
                    <a:bodyPr/>
                    <a:lstStyle/>
                    <a:p>
                      <a:pPr algn="ctr" rtl="0" fontAlgn="ctr"/>
                      <a:r>
                        <a:rPr lang="fr-FR" sz="1400" b="1" i="0" u="none" strike="noStrike" dirty="0">
                          <a:solidFill>
                            <a:schemeClr val="bg1"/>
                          </a:solidFill>
                          <a:effectLst/>
                          <a:latin typeface="Times New Roman" panose="02020603050405020304" pitchFamily="18" charset="0"/>
                          <a:cs typeface="Times New Roman" panose="02020603050405020304" pitchFamily="18" charset="0"/>
                        </a:rPr>
                        <a:t>Réserve </a:t>
                      </a:r>
                    </a:p>
                  </a:txBody>
                  <a:tcPr marL="7225" marR="7225" marT="7225"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93757142"/>
                  </a:ext>
                </a:extLst>
              </a:tr>
              <a:tr h="1038247">
                <a:tc>
                  <a:txBody>
                    <a:bodyPr/>
                    <a:lstStyle/>
                    <a:p>
                      <a:pPr marL="26670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Wingdings" panose="05000000000000000000" pitchFamily="2" charset="2"/>
                        <a:buChar char="§"/>
                        <a:tabLst/>
                        <a:defRPr/>
                      </a:pPr>
                      <a:r>
                        <a:rPr kumimoji="0" lang="fr-FR"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Sous réserve de l’obtention de :</a:t>
                      </a:r>
                    </a:p>
                    <a:p>
                      <a:pPr marL="43815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Times New Roman" panose="02020603050405020304" pitchFamily="18" charset="0"/>
                        <a:buChar char="‐"/>
                        <a:tabLst/>
                        <a:defRPr/>
                      </a:pPr>
                      <a:r>
                        <a:rPr kumimoji="0" lang="fr-FR"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Règlement de la copropriété ;</a:t>
                      </a:r>
                    </a:p>
                    <a:p>
                      <a:pPr marL="43815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Times New Roman" panose="02020603050405020304" pitchFamily="18" charset="0"/>
                        <a:buChar char="‐"/>
                        <a:tabLst/>
                        <a:defRPr/>
                      </a:pPr>
                      <a:r>
                        <a:rPr kumimoji="0" lang="fr-FR"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Plan de copropriété ;</a:t>
                      </a:r>
                    </a:p>
                    <a:p>
                      <a:pPr marL="26670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Wingdings" panose="05000000000000000000" pitchFamily="2" charset="2"/>
                        <a:buChar char="§"/>
                        <a:tabLst/>
                        <a:defRPr/>
                      </a:pPr>
                      <a:r>
                        <a:rPr kumimoji="0" lang="fr-FR" sz="10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Respect des conditions et charges inscrites dans le règlement de copropriété.</a:t>
                      </a:r>
                    </a:p>
                  </a:txBody>
                  <a:tcPr marL="7225" marR="7225" marT="7225"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0" name="Espace réservé du numéro de diapositive 1"/>
          <p:cNvSpPr>
            <a:spLocks noGrp="1"/>
          </p:cNvSpPr>
          <p:nvPr>
            <p:ph type="sldNum" sz="quarter" idx="12"/>
          </p:nvPr>
        </p:nvSpPr>
        <p:spPr>
          <a:xfrm>
            <a:off x="5285184" y="9466157"/>
            <a:ext cx="1600200" cy="527403"/>
          </a:xfrm>
        </p:spPr>
        <p:txBody>
          <a:bodyPr/>
          <a:lstStyle/>
          <a:p>
            <a:r>
              <a:rPr lang="fr-BE" sz="1000" dirty="0" smtClean="0"/>
              <a:t>17/26</a:t>
            </a:r>
            <a:endParaRPr lang="fr-BE" sz="1000" dirty="0"/>
          </a:p>
        </p:txBody>
      </p:sp>
      <p:sp>
        <p:nvSpPr>
          <p:cNvPr id="9"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0"/>
            <a:ext cx="6851790" cy="461665"/>
          </a:xfrm>
          <a:prstGeom prst="rect">
            <a:avLst/>
          </a:prstGeom>
          <a:solidFill>
            <a:schemeClr val="tx2"/>
          </a:solidFill>
        </p:spPr>
        <p:txBody>
          <a:bodyPr wrap="square">
            <a:spAutoFit/>
          </a:bodyPr>
          <a:lstStyle/>
          <a:p>
            <a:pPr algn="ctr"/>
            <a:r>
              <a:rPr lang="fr-FR" sz="2400" b="1" dirty="0" smtClean="0">
                <a:solidFill>
                  <a:schemeClr val="bg1"/>
                </a:solidFill>
                <a:latin typeface="Times New Roman" panose="02020603050405020304" pitchFamily="18" charset="0"/>
                <a:cs typeface="Times New Roman" panose="02020603050405020304" pitchFamily="18" charset="0"/>
              </a:rPr>
              <a:t>Méthodes d’évaluation</a:t>
            </a:r>
            <a:endParaRPr lang="fr-FR" sz="2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4" name="ZoneTexte 3"/>
          <p:cNvSpPr txBox="1"/>
          <p:nvPr/>
        </p:nvSpPr>
        <p:spPr>
          <a:xfrm>
            <a:off x="188638" y="554949"/>
            <a:ext cx="3528394" cy="381490"/>
          </a:xfrm>
          <a:prstGeom prst="rect">
            <a:avLst/>
          </a:prstGeom>
          <a:solidFill>
            <a:schemeClr val="bg1">
              <a:lumMod val="95000"/>
            </a:schemeClr>
          </a:solidFill>
        </p:spPr>
        <p:txBody>
          <a:bodyPr wrap="square" rtlCol="0" anchor="ctr" anchorCtr="0">
            <a:noAutofit/>
          </a:bodyPr>
          <a:lstStyle/>
          <a:p>
            <a:r>
              <a:rPr lang="fr-FR" sz="1400" b="1" dirty="0" smtClean="0">
                <a:solidFill>
                  <a:schemeClr val="tx2"/>
                </a:solidFill>
                <a:latin typeface="Times New Roman" panose="02020603050405020304" pitchFamily="18" charset="0"/>
                <a:cs typeface="Times New Roman" panose="02020603050405020304" pitchFamily="18" charset="0"/>
              </a:rPr>
              <a:t>Postes de Comparaison </a:t>
            </a:r>
            <a:endParaRPr lang="fr-FR" sz="1400" b="1" dirty="0">
              <a:solidFill>
                <a:schemeClr val="tx2"/>
              </a:solidFill>
              <a:latin typeface="Times New Roman" panose="02020603050405020304" pitchFamily="18" charset="0"/>
              <a:cs typeface="Times New Roman" panose="02020603050405020304" pitchFamily="18" charset="0"/>
            </a:endParaRPr>
          </a:p>
        </p:txBody>
      </p:sp>
      <p:sp>
        <p:nvSpPr>
          <p:cNvPr id="5" name="Espace réservé du numéro de diapositive 4"/>
          <p:cNvSpPr>
            <a:spLocks noGrp="1"/>
          </p:cNvSpPr>
          <p:nvPr>
            <p:ph type="sldNum" sz="quarter" idx="12"/>
          </p:nvPr>
        </p:nvSpPr>
        <p:spPr>
          <a:xfrm>
            <a:off x="5301208" y="9489504"/>
            <a:ext cx="1600200" cy="527403"/>
          </a:xfrm>
        </p:spPr>
        <p:txBody>
          <a:bodyPr/>
          <a:lstStyle/>
          <a:p>
            <a:r>
              <a:rPr lang="fr-BE" sz="1050" dirty="0" smtClean="0">
                <a:latin typeface="Times New Roman" panose="02020603050405020304" pitchFamily="18" charset="0"/>
                <a:cs typeface="Times New Roman" panose="02020603050405020304" pitchFamily="18" charset="0"/>
              </a:rPr>
              <a:t>18/26</a:t>
            </a:r>
            <a:endParaRPr lang="fr-BE" sz="1050" dirty="0">
              <a:latin typeface="Times New Roman" panose="02020603050405020304" pitchFamily="18" charset="0"/>
              <a:cs typeface="Times New Roman" panose="02020603050405020304" pitchFamily="18" charset="0"/>
            </a:endParaRPr>
          </a:p>
        </p:txBody>
      </p:sp>
      <p:sp>
        <p:nvSpPr>
          <p:cNvPr id="18" name="ZoneTexte 17"/>
          <p:cNvSpPr txBox="1"/>
          <p:nvPr/>
        </p:nvSpPr>
        <p:spPr>
          <a:xfrm>
            <a:off x="188638" y="2864768"/>
            <a:ext cx="3168354" cy="333465"/>
          </a:xfrm>
          <a:prstGeom prst="rect">
            <a:avLst/>
          </a:prstGeom>
          <a:solidFill>
            <a:schemeClr val="bg1">
              <a:lumMod val="95000"/>
            </a:schemeClr>
          </a:solidFill>
        </p:spPr>
        <p:txBody>
          <a:bodyPr wrap="square" rtlCol="0" anchor="ctr" anchorCtr="0">
            <a:noAutofit/>
          </a:bodyPr>
          <a:lstStyle>
            <a:defPPr>
              <a:defRPr lang="fr-FR"/>
            </a:defPPr>
            <a:lvl1pPr>
              <a:defRPr sz="1400" b="1">
                <a:solidFill>
                  <a:schemeClr val="tx2"/>
                </a:solidFill>
                <a:latin typeface="Times New Roman" panose="02020603050405020304" pitchFamily="18" charset="0"/>
                <a:cs typeface="Times New Roman" panose="02020603050405020304" pitchFamily="18" charset="0"/>
              </a:defRPr>
            </a:lvl1pPr>
          </a:lstStyle>
          <a:p>
            <a:r>
              <a:rPr lang="fr-FR" dirty="0"/>
              <a:t>Capitalisation des revenus (loyers</a:t>
            </a:r>
            <a:r>
              <a:rPr lang="fr-FR" dirty="0" smtClean="0"/>
              <a:t>)</a:t>
            </a:r>
            <a:endParaRPr lang="fr-FR" dirty="0"/>
          </a:p>
        </p:txBody>
      </p:sp>
      <p:sp>
        <p:nvSpPr>
          <p:cNvPr id="19" name="ZoneTexte 18"/>
          <p:cNvSpPr txBox="1"/>
          <p:nvPr/>
        </p:nvSpPr>
        <p:spPr>
          <a:xfrm>
            <a:off x="175624" y="6224440"/>
            <a:ext cx="3168354" cy="375320"/>
          </a:xfrm>
          <a:prstGeom prst="rect">
            <a:avLst/>
          </a:prstGeom>
          <a:solidFill>
            <a:schemeClr val="bg1">
              <a:lumMod val="95000"/>
            </a:schemeClr>
          </a:solidFill>
        </p:spPr>
        <p:txBody>
          <a:bodyPr wrap="square" rtlCol="0" anchor="ctr" anchorCtr="0">
            <a:noAutofit/>
          </a:bodyPr>
          <a:lstStyle>
            <a:defPPr>
              <a:defRPr lang="fr-FR"/>
            </a:defPPr>
            <a:lvl1pPr>
              <a:defRPr sz="1400" b="1">
                <a:solidFill>
                  <a:schemeClr val="tx2"/>
                </a:solidFill>
                <a:latin typeface="Times New Roman" panose="02020603050405020304" pitchFamily="18" charset="0"/>
                <a:cs typeface="Times New Roman" panose="02020603050405020304" pitchFamily="18" charset="0"/>
              </a:defRPr>
            </a:lvl1pPr>
          </a:lstStyle>
          <a:p>
            <a:r>
              <a:rPr lang="fr-FR" dirty="0" smtClean="0"/>
              <a:t>Actualisation des flux financiers (DCF) </a:t>
            </a:r>
            <a:endParaRPr lang="fr-FR" dirty="0"/>
          </a:p>
        </p:txBody>
      </p:sp>
      <p:sp>
        <p:nvSpPr>
          <p:cNvPr id="23" name="Rectangle 22"/>
          <p:cNvSpPr/>
          <p:nvPr/>
        </p:nvSpPr>
        <p:spPr>
          <a:xfrm>
            <a:off x="175624" y="2333660"/>
            <a:ext cx="6565742" cy="430887"/>
          </a:xfrm>
          <a:prstGeom prst="rect">
            <a:avLst/>
          </a:prstGeom>
          <a:ln>
            <a:solidFill>
              <a:schemeClr val="tx1"/>
            </a:solidFill>
          </a:ln>
        </p:spPr>
        <p:txBody>
          <a:bodyPr wrap="square">
            <a:spAutoFit/>
          </a:bodyPr>
          <a:lstStyle/>
          <a:p>
            <a:r>
              <a:rPr lang="fr-FR" sz="1050" dirty="0">
                <a:solidFill>
                  <a:prstClr val="black"/>
                </a:solidFill>
                <a:latin typeface="Times New Roman" panose="02020603050405020304" pitchFamily="18" charset="0"/>
                <a:cs typeface="Times New Roman" panose="02020603050405020304" pitchFamily="18" charset="0"/>
              </a:rPr>
              <a:t>• </a:t>
            </a:r>
            <a:r>
              <a:rPr lang="fr-FR" sz="1050" dirty="0" smtClean="0">
                <a:latin typeface="Times New Roman" panose="02020603050405020304" pitchFamily="18" charset="0"/>
                <a:cs typeface="Times New Roman" panose="02020603050405020304" pitchFamily="18" charset="0"/>
              </a:rPr>
              <a:t>Utilisation </a:t>
            </a:r>
            <a:r>
              <a:rPr lang="fr-FR" sz="1050" dirty="0">
                <a:latin typeface="Times New Roman" panose="02020603050405020304" pitchFamily="18" charset="0"/>
                <a:cs typeface="Times New Roman" panose="02020603050405020304" pitchFamily="18" charset="0"/>
              </a:rPr>
              <a:t>de la valeur maximale des prix déclarés au niveau des contrats de vente …. </a:t>
            </a:r>
            <a:r>
              <a:rPr lang="fr-FR" sz="1050" dirty="0" smtClean="0">
                <a:latin typeface="Times New Roman" panose="02020603050405020304" pitchFamily="18" charset="0"/>
                <a:cs typeface="Times New Roman" panose="02020603050405020304" pitchFamily="18" charset="0"/>
              </a:rPr>
              <a:t>10 513 dhs/m²</a:t>
            </a:r>
            <a:r>
              <a:rPr lang="fr-FR" sz="1050" dirty="0">
                <a:latin typeface="Times New Roman" panose="02020603050405020304" pitchFamily="18" charset="0"/>
                <a:cs typeface="Times New Roman" panose="02020603050405020304" pitchFamily="18" charset="0"/>
              </a:rPr>
              <a:t>, compte tenu de la superficie du bien ainsi que sa situation.</a:t>
            </a:r>
          </a:p>
        </p:txBody>
      </p:sp>
      <p:sp>
        <p:nvSpPr>
          <p:cNvPr id="20" name="Rectangle 19"/>
          <p:cNvSpPr/>
          <p:nvPr/>
        </p:nvSpPr>
        <p:spPr>
          <a:xfrm>
            <a:off x="175624" y="5703833"/>
            <a:ext cx="6565744" cy="415498"/>
          </a:xfrm>
          <a:prstGeom prst="rect">
            <a:avLst/>
          </a:prstGeom>
          <a:ln>
            <a:solidFill>
              <a:schemeClr val="tx1"/>
            </a:solidFill>
          </a:ln>
        </p:spPr>
        <p:txBody>
          <a:bodyPr wrap="square">
            <a:spAutoFit/>
          </a:bodyPr>
          <a:lstStyle/>
          <a:p>
            <a:r>
              <a:rPr lang="fr-FR" sz="1050" dirty="0">
                <a:latin typeface="Times New Roman" panose="02020603050405020304" pitchFamily="18" charset="0"/>
                <a:cs typeface="Times New Roman" panose="02020603050405020304" pitchFamily="18" charset="0"/>
              </a:rPr>
              <a:t>• Loyer mensuel </a:t>
            </a:r>
            <a:r>
              <a:rPr lang="fr-FR" sz="1050" dirty="0" smtClean="0">
                <a:latin typeface="Times New Roman" panose="02020603050405020304" pitchFamily="18" charset="0"/>
                <a:cs typeface="Times New Roman" panose="02020603050405020304" pitchFamily="18" charset="0"/>
              </a:rPr>
              <a:t>(moyenne pondérée des </a:t>
            </a:r>
            <a:r>
              <a:rPr lang="fr-FR" sz="1050" dirty="0">
                <a:latin typeface="Times New Roman" panose="02020603050405020304" pitchFamily="18" charset="0"/>
                <a:cs typeface="Times New Roman" panose="02020603050405020304" pitchFamily="18" charset="0"/>
              </a:rPr>
              <a:t>offres de location) </a:t>
            </a:r>
            <a:r>
              <a:rPr lang="fr-FR" sz="1050" dirty="0" smtClean="0">
                <a:latin typeface="Times New Roman" panose="02020603050405020304" pitchFamily="18" charset="0"/>
                <a:cs typeface="Times New Roman" panose="02020603050405020304" pitchFamily="18" charset="0"/>
              </a:rPr>
              <a:t>   :………….. </a:t>
            </a:r>
            <a:r>
              <a:rPr lang="fr-FR" sz="1050" dirty="0" smtClean="0">
                <a:latin typeface="Times New Roman" panose="02020603050405020304" pitchFamily="18" charset="0"/>
                <a:cs typeface="Times New Roman" panose="02020603050405020304" pitchFamily="18" charset="0"/>
              </a:rPr>
              <a:t>53 </a:t>
            </a:r>
            <a:r>
              <a:rPr lang="fr-FR" sz="1050" dirty="0">
                <a:latin typeface="Times New Roman" panose="02020603050405020304" pitchFamily="18" charset="0"/>
                <a:cs typeface="Times New Roman" panose="02020603050405020304" pitchFamily="18" charset="0"/>
              </a:rPr>
              <a:t>dhs/m²  </a:t>
            </a:r>
          </a:p>
          <a:p>
            <a:r>
              <a:rPr lang="fr-FR" sz="1050" dirty="0">
                <a:latin typeface="Times New Roman" panose="02020603050405020304" pitchFamily="18" charset="0"/>
                <a:cs typeface="Times New Roman" panose="02020603050405020304" pitchFamily="18" charset="0"/>
              </a:rPr>
              <a:t>• Taux de capitalisation retenu (obtenu à partir de l’étude de marché) :……………….. </a:t>
            </a:r>
            <a:r>
              <a:rPr lang="fr-FR" sz="1050" dirty="0" smtClean="0">
                <a:latin typeface="Times New Roman" panose="02020603050405020304" pitchFamily="18" charset="0"/>
                <a:cs typeface="Times New Roman" panose="02020603050405020304" pitchFamily="18" charset="0"/>
              </a:rPr>
              <a:t>5,56 </a:t>
            </a:r>
            <a:r>
              <a:rPr lang="fr-FR" sz="1050" dirty="0">
                <a:latin typeface="Times New Roman" panose="02020603050405020304" pitchFamily="18" charset="0"/>
                <a:cs typeface="Times New Roman" panose="02020603050405020304" pitchFamily="18" charset="0"/>
              </a:rPr>
              <a:t>%.</a:t>
            </a:r>
          </a:p>
        </p:txBody>
      </p:sp>
      <p:sp>
        <p:nvSpPr>
          <p:cNvPr id="21"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graphicFrame>
        <p:nvGraphicFramePr>
          <p:cNvPr id="2" name="Tableau 1"/>
          <p:cNvGraphicFramePr>
            <a:graphicFrameLocks noGrp="1"/>
          </p:cNvGraphicFramePr>
          <p:nvPr>
            <p:extLst>
              <p:ext uri="{D42A27DB-BD31-4B8C-83A1-F6EECF244321}">
                <p14:modId xmlns:p14="http://schemas.microsoft.com/office/powerpoint/2010/main" val="1706371062"/>
              </p:ext>
            </p:extLst>
          </p:nvPr>
        </p:nvGraphicFramePr>
        <p:xfrm>
          <a:off x="1819978" y="968950"/>
          <a:ext cx="3048000" cy="1305432"/>
        </p:xfrm>
        <a:graphic>
          <a:graphicData uri="http://schemas.openxmlformats.org/drawingml/2006/table">
            <a:tbl>
              <a:tblPr/>
              <a:tblGrid>
                <a:gridCol w="2150781">
                  <a:extLst>
                    <a:ext uri="{9D8B030D-6E8A-4147-A177-3AD203B41FA5}">
                      <a16:colId xmlns:a16="http://schemas.microsoft.com/office/drawing/2014/main" val="1889487473"/>
                    </a:ext>
                  </a:extLst>
                </a:gridCol>
                <a:gridCol w="897219">
                  <a:extLst>
                    <a:ext uri="{9D8B030D-6E8A-4147-A177-3AD203B41FA5}">
                      <a16:colId xmlns:a16="http://schemas.microsoft.com/office/drawing/2014/main" val="3747863532"/>
                    </a:ext>
                  </a:extLst>
                </a:gridCol>
              </a:tblGrid>
              <a:tr h="210554">
                <a:tc gridSpan="2">
                  <a:txBody>
                    <a:bodyPr/>
                    <a:lstStyle/>
                    <a:p>
                      <a:pPr algn="ctr" fontAlgn="ctr"/>
                      <a:r>
                        <a:rPr lang="fr-FR" sz="1100" b="1" i="0" u="none" strike="noStrike">
                          <a:solidFill>
                            <a:srgbClr val="FFFFFF"/>
                          </a:solidFill>
                          <a:effectLst/>
                          <a:latin typeface="Calibri" panose="020F0502020204030204" pitchFamily="34" charset="0"/>
                        </a:rPr>
                        <a:t>Estimation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hMerge="1">
                  <a:txBody>
                    <a:bodyPr/>
                    <a:lstStyle/>
                    <a:p>
                      <a:endParaRPr lang="fr-FR"/>
                    </a:p>
                  </a:txBody>
                  <a:tcPr/>
                </a:tc>
                <a:extLst>
                  <a:ext uri="{0D108BD9-81ED-4DB2-BD59-A6C34878D82A}">
                    <a16:rowId xmlns:a16="http://schemas.microsoft.com/office/drawing/2014/main" val="3689613149"/>
                  </a:ext>
                </a:extLst>
              </a:tr>
              <a:tr h="221081">
                <a:tc gridSpan="2">
                  <a:txBody>
                    <a:bodyPr/>
                    <a:lstStyle/>
                    <a:p>
                      <a:pPr algn="ctr" fontAlgn="ctr"/>
                      <a:r>
                        <a:rPr lang="fr-FR" sz="1100" b="1" i="0" u="none" strike="noStrike">
                          <a:solidFill>
                            <a:srgbClr val="FFFFFF"/>
                          </a:solidFill>
                          <a:effectLst/>
                          <a:latin typeface="Calibri" panose="020F0502020204030204" pitchFamily="34" charset="0"/>
                        </a:rPr>
                        <a:t> Appartement (dh)  </a:t>
                      </a:r>
                      <a:r>
                        <a:rPr lang="ar-MA" sz="1100" b="1" i="0" u="none" strike="noStrike">
                          <a:solidFill>
                            <a:srgbClr val="FFFFFF"/>
                          </a:solidFill>
                          <a:effectLst/>
                          <a:latin typeface="Calibri" panose="020F0502020204030204" pitchFamily="34" charset="0"/>
                        </a:rPr>
                        <a:t>شقة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fr-FR"/>
                    </a:p>
                  </a:txBody>
                  <a:tcPr/>
                </a:tc>
                <a:extLst>
                  <a:ext uri="{0D108BD9-81ED-4DB2-BD59-A6C34878D82A}">
                    <a16:rowId xmlns:a16="http://schemas.microsoft.com/office/drawing/2014/main" val="2172065067"/>
                  </a:ext>
                </a:extLst>
              </a:tr>
              <a:tr h="221081">
                <a:tc>
                  <a:txBody>
                    <a:bodyPr/>
                    <a:lstStyle/>
                    <a:p>
                      <a:pPr algn="l" fontAlgn="ctr"/>
                      <a:r>
                        <a:rPr lang="fr-FR" sz="1100" b="1" i="0" u="none" strike="noStrike" dirty="0">
                          <a:solidFill>
                            <a:srgbClr val="000000"/>
                          </a:solidFill>
                          <a:effectLst/>
                          <a:latin typeface="Calibri" panose="020F0502020204030204" pitchFamily="34" charset="0"/>
                        </a:rPr>
                        <a:t>Comparable retenu</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100" b="0" i="0" u="none" strike="noStrike">
                          <a:solidFill>
                            <a:srgbClr val="000000"/>
                          </a:solidFill>
                          <a:effectLst/>
                          <a:latin typeface="Calibri" panose="020F0502020204030204" pitchFamily="34" charset="0"/>
                        </a:rPr>
                        <a:t>10 513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12469521"/>
                  </a:ext>
                </a:extLst>
              </a:tr>
              <a:tr h="221081">
                <a:tc>
                  <a:txBody>
                    <a:bodyPr/>
                    <a:lstStyle/>
                    <a:p>
                      <a:pPr algn="l" fontAlgn="ctr"/>
                      <a:r>
                        <a:rPr lang="fr-FR" sz="1100" b="1" i="0" u="none" strike="noStrike">
                          <a:solidFill>
                            <a:srgbClr val="000000"/>
                          </a:solidFill>
                          <a:effectLst/>
                          <a:latin typeface="Calibri" panose="020F0502020204030204" pitchFamily="34" charset="0"/>
                        </a:rPr>
                        <a:t>Superficie utilisée (m²)</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100" b="0" i="0" u="none" strike="noStrike">
                          <a:solidFill>
                            <a:srgbClr val="000000"/>
                          </a:solidFill>
                          <a:effectLst/>
                          <a:latin typeface="Calibri" panose="020F0502020204030204" pitchFamily="34" charset="0"/>
                        </a:rPr>
                        <a:t>136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664499980"/>
                  </a:ext>
                </a:extLst>
              </a:tr>
              <a:tr h="221081">
                <a:tc>
                  <a:txBody>
                    <a:bodyPr/>
                    <a:lstStyle/>
                    <a:p>
                      <a:pPr algn="l" fontAlgn="ctr"/>
                      <a:r>
                        <a:rPr lang="fr-FR" sz="1100" b="1" i="0" u="none" strike="noStrike">
                          <a:solidFill>
                            <a:srgbClr val="FFFFFF"/>
                          </a:solidFill>
                          <a:effectLst/>
                          <a:latin typeface="Calibri" panose="020F0502020204030204" pitchFamily="34" charset="0"/>
                        </a:rPr>
                        <a:t>Estimation (dh)</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r" fontAlgn="ctr"/>
                      <a:r>
                        <a:rPr lang="fr-FR" sz="1100" b="1" i="0" u="none" strike="noStrike">
                          <a:solidFill>
                            <a:srgbClr val="C0504D"/>
                          </a:solidFill>
                          <a:effectLst/>
                          <a:latin typeface="Calibri" panose="020F0502020204030204" pitchFamily="34" charset="0"/>
                        </a:rPr>
                        <a:t>1 433 248</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937592977"/>
                  </a:ext>
                </a:extLst>
              </a:tr>
              <a:tr h="210554">
                <a:tc>
                  <a:txBody>
                    <a:bodyPr/>
                    <a:lstStyle/>
                    <a:p>
                      <a:pPr algn="l" fontAlgn="ctr"/>
                      <a:r>
                        <a:rPr lang="fr-FR" sz="1100" b="1" i="0" u="none" strike="noStrike">
                          <a:solidFill>
                            <a:srgbClr val="FFFFFF"/>
                          </a:solidFill>
                          <a:effectLst/>
                          <a:latin typeface="Calibri" panose="020F0502020204030204" pitchFamily="34" charset="0"/>
                        </a:rPr>
                        <a:t>Estimation (dh/m²)</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3634"/>
                    </a:solidFill>
                  </a:tcPr>
                </a:tc>
                <a:tc>
                  <a:txBody>
                    <a:bodyPr/>
                    <a:lstStyle/>
                    <a:p>
                      <a:pPr algn="r" fontAlgn="ctr"/>
                      <a:r>
                        <a:rPr lang="fr-FR" sz="1100" b="1" i="0" u="none" strike="noStrike" dirty="0">
                          <a:solidFill>
                            <a:srgbClr val="C0504D"/>
                          </a:solidFill>
                          <a:effectLst/>
                          <a:latin typeface="Calibri" panose="020F0502020204030204" pitchFamily="34" charset="0"/>
                        </a:rPr>
                        <a:t>10 513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2175466817"/>
                  </a:ext>
                </a:extLst>
              </a:tr>
            </a:tbl>
          </a:graphicData>
        </a:graphic>
      </p:graphicFrame>
      <p:graphicFrame>
        <p:nvGraphicFramePr>
          <p:cNvPr id="6" name="Tableau 5"/>
          <p:cNvGraphicFramePr>
            <a:graphicFrameLocks noGrp="1"/>
          </p:cNvGraphicFramePr>
          <p:nvPr>
            <p:extLst>
              <p:ext uri="{D42A27DB-BD31-4B8C-83A1-F6EECF244321}">
                <p14:modId xmlns:p14="http://schemas.microsoft.com/office/powerpoint/2010/main" val="898892159"/>
              </p:ext>
            </p:extLst>
          </p:nvPr>
        </p:nvGraphicFramePr>
        <p:xfrm>
          <a:off x="188638" y="3296816"/>
          <a:ext cx="6552727" cy="1114254"/>
        </p:xfrm>
        <a:graphic>
          <a:graphicData uri="http://schemas.openxmlformats.org/drawingml/2006/table">
            <a:tbl>
              <a:tblPr/>
              <a:tblGrid>
                <a:gridCol w="1250553">
                  <a:extLst>
                    <a:ext uri="{9D8B030D-6E8A-4147-A177-3AD203B41FA5}">
                      <a16:colId xmlns:a16="http://schemas.microsoft.com/office/drawing/2014/main" val="952337547"/>
                    </a:ext>
                  </a:extLst>
                </a:gridCol>
                <a:gridCol w="595702">
                  <a:extLst>
                    <a:ext uri="{9D8B030D-6E8A-4147-A177-3AD203B41FA5}">
                      <a16:colId xmlns:a16="http://schemas.microsoft.com/office/drawing/2014/main" val="855948801"/>
                    </a:ext>
                  </a:extLst>
                </a:gridCol>
                <a:gridCol w="506981">
                  <a:extLst>
                    <a:ext uri="{9D8B030D-6E8A-4147-A177-3AD203B41FA5}">
                      <a16:colId xmlns:a16="http://schemas.microsoft.com/office/drawing/2014/main" val="3191889978"/>
                    </a:ext>
                  </a:extLst>
                </a:gridCol>
                <a:gridCol w="1250553">
                  <a:extLst>
                    <a:ext uri="{9D8B030D-6E8A-4147-A177-3AD203B41FA5}">
                      <a16:colId xmlns:a16="http://schemas.microsoft.com/office/drawing/2014/main" val="3596971581"/>
                    </a:ext>
                  </a:extLst>
                </a:gridCol>
                <a:gridCol w="595702">
                  <a:extLst>
                    <a:ext uri="{9D8B030D-6E8A-4147-A177-3AD203B41FA5}">
                      <a16:colId xmlns:a16="http://schemas.microsoft.com/office/drawing/2014/main" val="383610712"/>
                    </a:ext>
                  </a:extLst>
                </a:gridCol>
                <a:gridCol w="506981">
                  <a:extLst>
                    <a:ext uri="{9D8B030D-6E8A-4147-A177-3AD203B41FA5}">
                      <a16:colId xmlns:a16="http://schemas.microsoft.com/office/drawing/2014/main" val="3193488093"/>
                    </a:ext>
                  </a:extLst>
                </a:gridCol>
                <a:gridCol w="1250553">
                  <a:extLst>
                    <a:ext uri="{9D8B030D-6E8A-4147-A177-3AD203B41FA5}">
                      <a16:colId xmlns:a16="http://schemas.microsoft.com/office/drawing/2014/main" val="1452551878"/>
                    </a:ext>
                  </a:extLst>
                </a:gridCol>
                <a:gridCol w="595702">
                  <a:extLst>
                    <a:ext uri="{9D8B030D-6E8A-4147-A177-3AD203B41FA5}">
                      <a16:colId xmlns:a16="http://schemas.microsoft.com/office/drawing/2014/main" val="3438278105"/>
                    </a:ext>
                  </a:extLst>
                </a:gridCol>
              </a:tblGrid>
              <a:tr h="185709">
                <a:tc gridSpan="2">
                  <a:txBody>
                    <a:bodyPr/>
                    <a:lstStyle/>
                    <a:p>
                      <a:pPr algn="ctr" fontAlgn="ctr"/>
                      <a:r>
                        <a:rPr lang="fr-FR" sz="900" b="1" i="0" u="none" strike="noStrike">
                          <a:solidFill>
                            <a:srgbClr val="FFFFFF"/>
                          </a:solidFill>
                          <a:effectLst/>
                          <a:latin typeface="Calibri" panose="020F0502020204030204" pitchFamily="34" charset="0"/>
                        </a:rPr>
                        <a:t>Offre de vente</a:t>
                      </a:r>
                    </a:p>
                  </a:txBody>
                  <a:tcPr marL="5958"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fr-FR"/>
                    </a:p>
                  </a:txBody>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fr-FR" sz="900" b="1" i="0" u="none" strike="noStrike" dirty="0">
                          <a:solidFill>
                            <a:srgbClr val="FFFFFF"/>
                          </a:solidFill>
                          <a:effectLst/>
                          <a:latin typeface="Calibri" panose="020F0502020204030204" pitchFamily="34" charset="0"/>
                        </a:rPr>
                        <a:t>Offre de location</a:t>
                      </a:r>
                    </a:p>
                  </a:txBody>
                  <a:tcPr marL="5958"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fr-FR"/>
                    </a:p>
                  </a:txBody>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fr-FR" sz="900" b="1" i="0" u="none" strike="noStrike">
                          <a:solidFill>
                            <a:srgbClr val="FFFFFF"/>
                          </a:solidFill>
                          <a:effectLst/>
                          <a:latin typeface="Calibri" panose="020F0502020204030204" pitchFamily="34" charset="0"/>
                        </a:rPr>
                        <a:t>Taux de capitalisation</a:t>
                      </a:r>
                    </a:p>
                  </a:txBody>
                  <a:tcPr marL="5958"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hMerge="1">
                  <a:txBody>
                    <a:bodyPr/>
                    <a:lstStyle/>
                    <a:p>
                      <a:endParaRPr lang="fr-FR"/>
                    </a:p>
                  </a:txBody>
                  <a:tcPr/>
                </a:tc>
                <a:extLst>
                  <a:ext uri="{0D108BD9-81ED-4DB2-BD59-A6C34878D82A}">
                    <a16:rowId xmlns:a16="http://schemas.microsoft.com/office/drawing/2014/main" val="2574157306"/>
                  </a:ext>
                </a:extLst>
              </a:tr>
              <a:tr h="185709">
                <a:tc gridSpan="2">
                  <a:txBody>
                    <a:bodyPr/>
                    <a:lstStyle/>
                    <a:p>
                      <a:pPr algn="ctr" fontAlgn="ctr"/>
                      <a:r>
                        <a:rPr lang="fr-FR" sz="900" b="1" i="0" u="none" strike="noStrike">
                          <a:solidFill>
                            <a:srgbClr val="FFFFFF"/>
                          </a:solidFill>
                          <a:effectLst/>
                          <a:latin typeface="Calibri" panose="020F0502020204030204" pitchFamily="34" charset="0"/>
                        </a:rPr>
                        <a:t> Appartement (dh/m²) </a:t>
                      </a:r>
                      <a:r>
                        <a:rPr lang="ar-MA" sz="900" b="1" i="0" u="none" strike="noStrike">
                          <a:solidFill>
                            <a:srgbClr val="FFFFFF"/>
                          </a:solidFill>
                          <a:effectLst/>
                          <a:latin typeface="Calibri" panose="020F0502020204030204" pitchFamily="34" charset="0"/>
                        </a:rPr>
                        <a:t>شقة</a:t>
                      </a:r>
                    </a:p>
                  </a:txBody>
                  <a:tcPr marL="5958"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fr-FR"/>
                    </a:p>
                  </a:txBody>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fr-FR" sz="900" b="1" i="0" u="none" strike="noStrike" dirty="0">
                          <a:solidFill>
                            <a:srgbClr val="FFFFFF"/>
                          </a:solidFill>
                          <a:effectLst/>
                          <a:latin typeface="Calibri" panose="020F0502020204030204" pitchFamily="34" charset="0"/>
                        </a:rPr>
                        <a:t> Appartement (</a:t>
                      </a:r>
                      <a:r>
                        <a:rPr lang="fr-FR" sz="900" b="1" i="0" u="none" strike="noStrike" dirty="0" err="1">
                          <a:solidFill>
                            <a:srgbClr val="FFFFFF"/>
                          </a:solidFill>
                          <a:effectLst/>
                          <a:latin typeface="Calibri" panose="020F0502020204030204" pitchFamily="34" charset="0"/>
                        </a:rPr>
                        <a:t>dh</a:t>
                      </a:r>
                      <a:r>
                        <a:rPr lang="fr-FR" sz="900" b="1" i="0" u="none" strike="noStrike" dirty="0">
                          <a:solidFill>
                            <a:srgbClr val="FFFFFF"/>
                          </a:solidFill>
                          <a:effectLst/>
                          <a:latin typeface="Calibri" panose="020F0502020204030204" pitchFamily="34" charset="0"/>
                        </a:rPr>
                        <a:t>/m²/jour)  </a:t>
                      </a:r>
                      <a:r>
                        <a:rPr lang="ar-MA" sz="900" b="1" i="0" u="none" strike="noStrike" dirty="0">
                          <a:solidFill>
                            <a:srgbClr val="FFFFFF"/>
                          </a:solidFill>
                          <a:effectLst/>
                          <a:latin typeface="Calibri" panose="020F0502020204030204" pitchFamily="34" charset="0"/>
                        </a:rPr>
                        <a:t>شقة</a:t>
                      </a:r>
                    </a:p>
                  </a:txBody>
                  <a:tcPr marL="5958"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fr-FR"/>
                    </a:p>
                  </a:txBody>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fr-FR" sz="900" b="1" i="0" u="none" strike="noStrike">
                          <a:solidFill>
                            <a:srgbClr val="FFFFFF"/>
                          </a:solidFill>
                          <a:effectLst/>
                          <a:latin typeface="Calibri" panose="020F0502020204030204" pitchFamily="34" charset="0"/>
                        </a:rPr>
                        <a:t> Appartement (%)  </a:t>
                      </a:r>
                      <a:r>
                        <a:rPr lang="ar-MA" sz="900" b="1" i="0" u="none" strike="noStrike">
                          <a:solidFill>
                            <a:srgbClr val="FFFFFF"/>
                          </a:solidFill>
                          <a:effectLst/>
                          <a:latin typeface="Calibri" panose="020F0502020204030204" pitchFamily="34" charset="0"/>
                        </a:rPr>
                        <a:t>شقة</a:t>
                      </a:r>
                    </a:p>
                  </a:txBody>
                  <a:tcPr marL="5958"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fr-FR"/>
                    </a:p>
                  </a:txBody>
                  <a:tcPr/>
                </a:tc>
                <a:extLst>
                  <a:ext uri="{0D108BD9-81ED-4DB2-BD59-A6C34878D82A}">
                    <a16:rowId xmlns:a16="http://schemas.microsoft.com/office/drawing/2014/main" val="30587781"/>
                  </a:ext>
                </a:extLst>
              </a:tr>
              <a:tr h="185709">
                <a:tc>
                  <a:txBody>
                    <a:bodyPr/>
                    <a:lstStyle/>
                    <a:p>
                      <a:pPr algn="l" fontAlgn="ctr"/>
                      <a:r>
                        <a:rPr lang="fr-FR" sz="900" b="1" i="0" u="none" strike="noStrike">
                          <a:solidFill>
                            <a:srgbClr val="000000"/>
                          </a:solidFill>
                          <a:effectLst/>
                          <a:latin typeface="Calibri" panose="020F0502020204030204" pitchFamily="34" charset="0"/>
                        </a:rPr>
                        <a:t>Offre minimale</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8 986</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fr-FR" sz="900" b="1" i="0" u="none" strike="noStrike">
                          <a:solidFill>
                            <a:srgbClr val="000000"/>
                          </a:solidFill>
                          <a:effectLst/>
                          <a:latin typeface="Calibri" panose="020F0502020204030204" pitchFamily="34" charset="0"/>
                        </a:rPr>
                        <a:t>Offre minimale</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42</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fr-FR" sz="900" b="1" i="0" u="none" strike="noStrike">
                          <a:solidFill>
                            <a:srgbClr val="000000"/>
                          </a:solidFill>
                          <a:effectLst/>
                          <a:latin typeface="Calibri" panose="020F0502020204030204" pitchFamily="34" charset="0"/>
                        </a:rPr>
                        <a:t>Taux 1</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5,56%</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571480671"/>
                  </a:ext>
                </a:extLst>
              </a:tr>
              <a:tr h="185709">
                <a:tc>
                  <a:txBody>
                    <a:bodyPr/>
                    <a:lstStyle/>
                    <a:p>
                      <a:pPr algn="l" fontAlgn="ctr"/>
                      <a:r>
                        <a:rPr lang="fr-FR" sz="900" b="1" i="0" u="none" strike="noStrike">
                          <a:solidFill>
                            <a:srgbClr val="000000"/>
                          </a:solidFill>
                          <a:effectLst/>
                          <a:latin typeface="Calibri" panose="020F0502020204030204" pitchFamily="34" charset="0"/>
                        </a:rPr>
                        <a:t>Moyenne arithmétique</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10 204</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fr-FR" sz="900" b="1" i="0" u="none" strike="noStrike">
                          <a:solidFill>
                            <a:srgbClr val="000000"/>
                          </a:solidFill>
                          <a:effectLst/>
                          <a:latin typeface="Calibri" panose="020F0502020204030204" pitchFamily="34" charset="0"/>
                        </a:rPr>
                        <a:t>Moyenne arithmétique</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53</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fr-FR" sz="900" b="1" i="0" u="none" strike="noStrike">
                          <a:solidFill>
                            <a:srgbClr val="000000"/>
                          </a:solidFill>
                          <a:effectLst/>
                          <a:latin typeface="Calibri" panose="020F0502020204030204" pitchFamily="34" charset="0"/>
                        </a:rPr>
                        <a:t>Taux 2</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6,28%</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877277252"/>
                  </a:ext>
                </a:extLst>
              </a:tr>
              <a:tr h="185709">
                <a:tc>
                  <a:txBody>
                    <a:bodyPr/>
                    <a:lstStyle/>
                    <a:p>
                      <a:pPr algn="l" fontAlgn="ctr"/>
                      <a:r>
                        <a:rPr lang="fr-FR" sz="900" b="1" i="0" u="none" strike="noStrike">
                          <a:solidFill>
                            <a:srgbClr val="000000"/>
                          </a:solidFill>
                          <a:effectLst/>
                          <a:latin typeface="Calibri" panose="020F0502020204030204" pitchFamily="34" charset="0"/>
                        </a:rPr>
                        <a:t>Moyenne Pondérée</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10 163</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fr-FR" sz="900" b="1" i="0" u="none" strike="noStrike">
                          <a:solidFill>
                            <a:srgbClr val="000000"/>
                          </a:solidFill>
                          <a:effectLst/>
                          <a:latin typeface="Calibri" panose="020F0502020204030204" pitchFamily="34" charset="0"/>
                        </a:rPr>
                        <a:t>Moyenne Pondérée</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52</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fr-FR" sz="900" b="1" i="0" u="none" strike="noStrike" dirty="0">
                          <a:solidFill>
                            <a:srgbClr val="000000"/>
                          </a:solidFill>
                          <a:effectLst/>
                          <a:latin typeface="Calibri" panose="020F0502020204030204" pitchFamily="34" charset="0"/>
                        </a:rPr>
                        <a:t>Taux 3</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6,19%</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19270602"/>
                  </a:ext>
                </a:extLst>
              </a:tr>
              <a:tr h="185709">
                <a:tc>
                  <a:txBody>
                    <a:bodyPr/>
                    <a:lstStyle/>
                    <a:p>
                      <a:pPr algn="l" fontAlgn="ctr"/>
                      <a:r>
                        <a:rPr lang="fr-FR" sz="900" b="1" i="0" u="none" strike="noStrike">
                          <a:solidFill>
                            <a:srgbClr val="000000"/>
                          </a:solidFill>
                          <a:effectLst/>
                          <a:latin typeface="Calibri" panose="020F0502020204030204" pitchFamily="34" charset="0"/>
                        </a:rPr>
                        <a:t>Offre maximale</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12 000</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fr-FR" sz="900" b="1" i="0" u="none" strike="noStrike" dirty="0">
                          <a:solidFill>
                            <a:srgbClr val="000000"/>
                          </a:solidFill>
                          <a:effectLst/>
                          <a:latin typeface="Calibri" panose="020F0502020204030204" pitchFamily="34" charset="0"/>
                        </a:rPr>
                        <a:t>Offre maximale</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a:solidFill>
                            <a:srgbClr val="000000"/>
                          </a:solidFill>
                          <a:effectLst/>
                          <a:latin typeface="Calibri" panose="020F0502020204030204" pitchFamily="34" charset="0"/>
                        </a:rPr>
                        <a:t>63</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endParaRPr lang="fr-FR" sz="900" b="0" i="0" u="none" strike="noStrike">
                        <a:solidFill>
                          <a:srgbClr val="000000"/>
                        </a:solidFill>
                        <a:effectLst/>
                        <a:latin typeface="Calibri" panose="020F0502020204030204" pitchFamily="34" charset="0"/>
                      </a:endParaRPr>
                    </a:p>
                  </a:txBody>
                  <a:tcPr marL="5958" marR="5958" marT="59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ctr"/>
                      <a:r>
                        <a:rPr lang="fr-FR" sz="900" b="1" i="0" u="none" strike="noStrike">
                          <a:solidFill>
                            <a:srgbClr val="000000"/>
                          </a:solidFill>
                          <a:effectLst/>
                          <a:latin typeface="Calibri" panose="020F0502020204030204" pitchFamily="34" charset="0"/>
                        </a:rPr>
                        <a:t>Taux 4</a:t>
                      </a:r>
                    </a:p>
                  </a:txBody>
                  <a:tcPr marL="53619" marR="5958"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900" b="0" i="0" u="none" strike="noStrike" dirty="0">
                          <a:solidFill>
                            <a:srgbClr val="000000"/>
                          </a:solidFill>
                          <a:effectLst/>
                          <a:latin typeface="Calibri" panose="020F0502020204030204" pitchFamily="34" charset="0"/>
                        </a:rPr>
                        <a:t>6,25%</a:t>
                      </a:r>
                    </a:p>
                  </a:txBody>
                  <a:tcPr marL="5958" marR="53619" marT="59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83030910"/>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2138217699"/>
              </p:ext>
            </p:extLst>
          </p:nvPr>
        </p:nvGraphicFramePr>
        <p:xfrm>
          <a:off x="1901896" y="4493533"/>
          <a:ext cx="3048000" cy="1143000"/>
        </p:xfrm>
        <a:graphic>
          <a:graphicData uri="http://schemas.openxmlformats.org/drawingml/2006/table">
            <a:tbl>
              <a:tblPr/>
              <a:tblGrid>
                <a:gridCol w="2150781">
                  <a:extLst>
                    <a:ext uri="{9D8B030D-6E8A-4147-A177-3AD203B41FA5}">
                      <a16:colId xmlns:a16="http://schemas.microsoft.com/office/drawing/2014/main" val="2563494523"/>
                    </a:ext>
                  </a:extLst>
                </a:gridCol>
                <a:gridCol w="897219">
                  <a:extLst>
                    <a:ext uri="{9D8B030D-6E8A-4147-A177-3AD203B41FA5}">
                      <a16:colId xmlns:a16="http://schemas.microsoft.com/office/drawing/2014/main" val="811344165"/>
                    </a:ext>
                  </a:extLst>
                </a:gridCol>
              </a:tblGrid>
              <a:tr h="190500">
                <a:tc gridSpan="2">
                  <a:txBody>
                    <a:bodyPr/>
                    <a:lstStyle/>
                    <a:p>
                      <a:pPr algn="ctr" fontAlgn="ctr"/>
                      <a:r>
                        <a:rPr lang="fr-FR" sz="1100" b="1" i="0" u="none" strike="noStrike">
                          <a:solidFill>
                            <a:srgbClr val="FFFFFF"/>
                          </a:solidFill>
                          <a:effectLst/>
                          <a:latin typeface="Calibri" panose="020F0502020204030204" pitchFamily="34" charset="0"/>
                        </a:rPr>
                        <a:t>Estimation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hMerge="1">
                  <a:txBody>
                    <a:bodyPr/>
                    <a:lstStyle/>
                    <a:p>
                      <a:endParaRPr lang="fr-FR"/>
                    </a:p>
                  </a:txBody>
                  <a:tcPr/>
                </a:tc>
                <a:extLst>
                  <a:ext uri="{0D108BD9-81ED-4DB2-BD59-A6C34878D82A}">
                    <a16:rowId xmlns:a16="http://schemas.microsoft.com/office/drawing/2014/main" val="3298162671"/>
                  </a:ext>
                </a:extLst>
              </a:tr>
              <a:tr h="190500">
                <a:tc gridSpan="2">
                  <a:txBody>
                    <a:bodyPr/>
                    <a:lstStyle/>
                    <a:p>
                      <a:pPr algn="ctr" fontAlgn="ctr"/>
                      <a:r>
                        <a:rPr lang="fr-FR" sz="1100" b="1" i="0" u="none" strike="noStrike">
                          <a:solidFill>
                            <a:srgbClr val="FFFFFF"/>
                          </a:solidFill>
                          <a:effectLst/>
                          <a:latin typeface="Calibri" panose="020F0502020204030204" pitchFamily="34" charset="0"/>
                        </a:rPr>
                        <a:t> Appartement (dh)  </a:t>
                      </a:r>
                      <a:r>
                        <a:rPr lang="ar-MA" sz="1100" b="1" i="0" u="none" strike="noStrike">
                          <a:solidFill>
                            <a:srgbClr val="FFFFFF"/>
                          </a:solidFill>
                          <a:effectLst/>
                          <a:latin typeface="Calibri" panose="020F0502020204030204" pitchFamily="34" charset="0"/>
                        </a:rPr>
                        <a:t>شقة</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hMerge="1">
                  <a:txBody>
                    <a:bodyPr/>
                    <a:lstStyle/>
                    <a:p>
                      <a:endParaRPr lang="fr-FR"/>
                    </a:p>
                  </a:txBody>
                  <a:tcPr/>
                </a:tc>
                <a:extLst>
                  <a:ext uri="{0D108BD9-81ED-4DB2-BD59-A6C34878D82A}">
                    <a16:rowId xmlns:a16="http://schemas.microsoft.com/office/drawing/2014/main" val="2137160548"/>
                  </a:ext>
                </a:extLst>
              </a:tr>
              <a:tr h="190500">
                <a:tc>
                  <a:txBody>
                    <a:bodyPr/>
                    <a:lstStyle/>
                    <a:p>
                      <a:pPr algn="l" fontAlgn="ctr"/>
                      <a:r>
                        <a:rPr lang="fr-FR" sz="1100" b="1" i="0" u="none" strike="noStrike">
                          <a:solidFill>
                            <a:srgbClr val="000000"/>
                          </a:solidFill>
                          <a:effectLst/>
                          <a:latin typeface="Calibri" panose="020F0502020204030204" pitchFamily="34" charset="0"/>
                        </a:rPr>
                        <a:t>Taux de capitalisation retenu</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100" b="0" i="0" u="none" strike="noStrike">
                          <a:solidFill>
                            <a:srgbClr val="000000"/>
                          </a:solidFill>
                          <a:effectLst/>
                          <a:latin typeface="Calibri" panose="020F0502020204030204" pitchFamily="34" charset="0"/>
                        </a:rPr>
                        <a:t>5,56%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865176894"/>
                  </a:ext>
                </a:extLst>
              </a:tr>
              <a:tr h="190500">
                <a:tc>
                  <a:txBody>
                    <a:bodyPr/>
                    <a:lstStyle/>
                    <a:p>
                      <a:pPr algn="l" fontAlgn="ctr"/>
                      <a:r>
                        <a:rPr lang="fr-FR" sz="1100" b="1" i="0" u="none" strike="noStrike">
                          <a:solidFill>
                            <a:srgbClr val="000000"/>
                          </a:solidFill>
                          <a:effectLst/>
                          <a:latin typeface="Calibri" panose="020F0502020204030204" pitchFamily="34" charset="0"/>
                        </a:rPr>
                        <a:t>Loyer de référence (dh/m²/mois)</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ctr"/>
                      <a:r>
                        <a:rPr lang="fr-FR" sz="1100" b="0" i="0" u="none" strike="noStrike">
                          <a:solidFill>
                            <a:srgbClr val="000000"/>
                          </a:solidFill>
                          <a:effectLst/>
                          <a:latin typeface="Calibri" panose="020F0502020204030204" pitchFamily="34" charset="0"/>
                        </a:rPr>
                        <a:t>53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90278038"/>
                  </a:ext>
                </a:extLst>
              </a:tr>
              <a:tr h="190500">
                <a:tc>
                  <a:txBody>
                    <a:bodyPr/>
                    <a:lstStyle/>
                    <a:p>
                      <a:pPr algn="l" fontAlgn="ctr"/>
                      <a:r>
                        <a:rPr lang="fr-FR" sz="1000" b="1" i="0" u="none" strike="noStrike">
                          <a:solidFill>
                            <a:srgbClr val="FFFFFF"/>
                          </a:solidFill>
                          <a:effectLst/>
                          <a:latin typeface="Calibri" panose="020F0502020204030204" pitchFamily="34" charset="0"/>
                        </a:rPr>
                        <a:t>Estimation (dh)</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504D"/>
                    </a:solidFill>
                  </a:tcPr>
                </a:tc>
                <a:tc>
                  <a:txBody>
                    <a:bodyPr/>
                    <a:lstStyle/>
                    <a:p>
                      <a:pPr algn="r" fontAlgn="ctr"/>
                      <a:r>
                        <a:rPr lang="fr-FR" sz="1000" b="1" i="0" u="none" strike="noStrike">
                          <a:solidFill>
                            <a:srgbClr val="C0504D"/>
                          </a:solidFill>
                          <a:effectLst/>
                          <a:latin typeface="Calibri" panose="020F0502020204030204" pitchFamily="34" charset="0"/>
                        </a:rPr>
                        <a:t>1 568 939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2615622164"/>
                  </a:ext>
                </a:extLst>
              </a:tr>
              <a:tr h="190500">
                <a:tc>
                  <a:txBody>
                    <a:bodyPr/>
                    <a:lstStyle/>
                    <a:p>
                      <a:pPr algn="l" fontAlgn="ctr"/>
                      <a:r>
                        <a:rPr lang="fr-FR" sz="1000" b="1" i="0" u="none" strike="noStrike">
                          <a:solidFill>
                            <a:srgbClr val="FFFFFF"/>
                          </a:solidFill>
                          <a:effectLst/>
                          <a:latin typeface="Calibri" panose="020F0502020204030204" pitchFamily="34" charset="0"/>
                        </a:rPr>
                        <a:t>Estimation (dh/m²)</a:t>
                      </a:r>
                    </a:p>
                  </a:txBody>
                  <a:tcPr marL="857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3634"/>
                    </a:solidFill>
                  </a:tcPr>
                </a:tc>
                <a:tc>
                  <a:txBody>
                    <a:bodyPr/>
                    <a:lstStyle/>
                    <a:p>
                      <a:pPr algn="r" fontAlgn="ctr"/>
                      <a:r>
                        <a:rPr lang="fr-FR" sz="1000" b="1" i="0" u="none" strike="noStrike" dirty="0">
                          <a:solidFill>
                            <a:srgbClr val="C0504D"/>
                          </a:solidFill>
                          <a:effectLst/>
                          <a:latin typeface="Calibri" panose="020F0502020204030204" pitchFamily="34" charset="0"/>
                        </a:rPr>
                        <a:t>11 508</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extLst>
                  <a:ext uri="{0D108BD9-81ED-4DB2-BD59-A6C34878D82A}">
                    <a16:rowId xmlns:a16="http://schemas.microsoft.com/office/drawing/2014/main" val="3267283976"/>
                  </a:ext>
                </a:extLst>
              </a:tr>
            </a:tbl>
          </a:graphicData>
        </a:graphic>
      </p:graphicFrame>
      <p:graphicFrame>
        <p:nvGraphicFramePr>
          <p:cNvPr id="12" name="Tableau 11"/>
          <p:cNvGraphicFramePr>
            <a:graphicFrameLocks noGrp="1"/>
          </p:cNvGraphicFramePr>
          <p:nvPr>
            <p:extLst>
              <p:ext uri="{D42A27DB-BD31-4B8C-83A1-F6EECF244321}">
                <p14:modId xmlns:p14="http://schemas.microsoft.com/office/powerpoint/2010/main" val="2709365161"/>
              </p:ext>
            </p:extLst>
          </p:nvPr>
        </p:nvGraphicFramePr>
        <p:xfrm>
          <a:off x="188638" y="6657687"/>
          <a:ext cx="4813300" cy="790575"/>
        </p:xfrm>
        <a:graphic>
          <a:graphicData uri="http://schemas.openxmlformats.org/drawingml/2006/table">
            <a:tbl>
              <a:tblPr/>
              <a:tblGrid>
                <a:gridCol w="3871567">
                  <a:extLst>
                    <a:ext uri="{9D8B030D-6E8A-4147-A177-3AD203B41FA5}">
                      <a16:colId xmlns:a16="http://schemas.microsoft.com/office/drawing/2014/main" val="1570981398"/>
                    </a:ext>
                  </a:extLst>
                </a:gridCol>
                <a:gridCol w="941733">
                  <a:extLst>
                    <a:ext uri="{9D8B030D-6E8A-4147-A177-3AD203B41FA5}">
                      <a16:colId xmlns:a16="http://schemas.microsoft.com/office/drawing/2014/main" val="3642705900"/>
                    </a:ext>
                  </a:extLst>
                </a:gridCol>
              </a:tblGrid>
              <a:tr h="200025">
                <a:tc gridSpan="2">
                  <a:txBody>
                    <a:bodyPr/>
                    <a:lstStyle/>
                    <a:p>
                      <a:pPr algn="ctr" fontAlgn="ctr"/>
                      <a:r>
                        <a:rPr lang="fr-FR" sz="1100" b="1" i="0" u="none" strike="noStrike">
                          <a:solidFill>
                            <a:srgbClr val="FFFFFF"/>
                          </a:solidFill>
                          <a:effectLst/>
                          <a:latin typeface="Calibri" panose="020F0502020204030204" pitchFamily="34" charset="0"/>
                        </a:rPr>
                        <a:t>Paramères</a:t>
                      </a:r>
                    </a:p>
                  </a:txBody>
                  <a:tcPr marL="9525" marR="9525" marT="9525"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1F497D"/>
                    </a:solidFill>
                  </a:tcPr>
                </a:tc>
                <a:tc hMerge="1">
                  <a:txBody>
                    <a:bodyPr/>
                    <a:lstStyle/>
                    <a:p>
                      <a:endParaRPr lang="fr-FR"/>
                    </a:p>
                  </a:txBody>
                  <a:tcPr/>
                </a:tc>
                <a:extLst>
                  <a:ext uri="{0D108BD9-81ED-4DB2-BD59-A6C34878D82A}">
                    <a16:rowId xmlns:a16="http://schemas.microsoft.com/office/drawing/2014/main" val="2138489492"/>
                  </a:ext>
                </a:extLst>
              </a:tr>
              <a:tr h="200025">
                <a:tc>
                  <a:txBody>
                    <a:bodyPr/>
                    <a:lstStyle/>
                    <a:p>
                      <a:pPr algn="l" fontAlgn="ctr"/>
                      <a:r>
                        <a:rPr lang="fr-FR" sz="1100" b="0" i="0" u="none" strike="noStrike">
                          <a:solidFill>
                            <a:srgbClr val="000000"/>
                          </a:solidFill>
                          <a:effectLst/>
                          <a:latin typeface="Calibri" panose="020F0502020204030204" pitchFamily="34" charset="0"/>
                        </a:rPr>
                        <a:t>Augmentation triénale (% du loyer brut)</a:t>
                      </a:r>
                    </a:p>
                  </a:txBody>
                  <a:tcPr marL="85725" marR="9525" marT="9525"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1100" b="1" i="0" u="none" strike="noStrike">
                          <a:solidFill>
                            <a:srgbClr val="00B0F0"/>
                          </a:solidFill>
                          <a:effectLst/>
                          <a:latin typeface="Calibri" panose="020F0502020204030204" pitchFamily="34" charset="0"/>
                        </a:rPr>
                        <a:t>8%</a:t>
                      </a:r>
                    </a:p>
                  </a:txBody>
                  <a:tcPr marL="9525" marR="85725" marT="9525"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extLst>
                  <a:ext uri="{0D108BD9-81ED-4DB2-BD59-A6C34878D82A}">
                    <a16:rowId xmlns:a16="http://schemas.microsoft.com/office/drawing/2014/main" val="1486310250"/>
                  </a:ext>
                </a:extLst>
              </a:tr>
              <a:tr h="200025">
                <a:tc>
                  <a:txBody>
                    <a:bodyPr/>
                    <a:lstStyle/>
                    <a:p>
                      <a:pPr algn="l" fontAlgn="ctr"/>
                      <a:r>
                        <a:rPr lang="fr-FR" sz="1100" b="0" i="0" u="none" strike="noStrike">
                          <a:solidFill>
                            <a:srgbClr val="000000"/>
                          </a:solidFill>
                          <a:effectLst/>
                          <a:latin typeface="Calibri" panose="020F0502020204030204" pitchFamily="34" charset="0"/>
                        </a:rPr>
                        <a:t>Taux d'actualisation retenue (% du loyer brut)</a:t>
                      </a:r>
                    </a:p>
                  </a:txBody>
                  <a:tcPr marL="85725" marR="9525" marT="9525"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1100" b="1" i="0" u="none" strike="noStrike">
                          <a:solidFill>
                            <a:srgbClr val="00B0F0"/>
                          </a:solidFill>
                          <a:effectLst/>
                          <a:latin typeface="Calibri" panose="020F0502020204030204" pitchFamily="34" charset="0"/>
                        </a:rPr>
                        <a:t>8,5%</a:t>
                      </a:r>
                    </a:p>
                  </a:txBody>
                  <a:tcPr marL="9525" marR="85725" marT="9525"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extLst>
                  <a:ext uri="{0D108BD9-81ED-4DB2-BD59-A6C34878D82A}">
                    <a16:rowId xmlns:a16="http://schemas.microsoft.com/office/drawing/2014/main" val="2814622034"/>
                  </a:ext>
                </a:extLst>
              </a:tr>
              <a:tr h="190500">
                <a:tc>
                  <a:txBody>
                    <a:bodyPr/>
                    <a:lstStyle/>
                    <a:p>
                      <a:pPr algn="l" fontAlgn="ctr"/>
                      <a:r>
                        <a:rPr lang="fr-FR" sz="1100" b="0" i="0" u="none" strike="noStrike">
                          <a:solidFill>
                            <a:srgbClr val="000000"/>
                          </a:solidFill>
                          <a:effectLst/>
                          <a:latin typeface="Calibri" panose="020F0502020204030204" pitchFamily="34" charset="0"/>
                        </a:rPr>
                        <a:t>Taux de capitalisation à la dernière année (% du loyer brut)</a:t>
                      </a:r>
                    </a:p>
                  </a:txBody>
                  <a:tcPr marL="85725" marR="9525" marT="9525"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C5D9F1"/>
                    </a:solidFill>
                  </a:tcPr>
                </a:tc>
                <a:tc>
                  <a:txBody>
                    <a:bodyPr/>
                    <a:lstStyle/>
                    <a:p>
                      <a:pPr algn="r" fontAlgn="ctr"/>
                      <a:r>
                        <a:rPr lang="fr-FR" sz="1100" b="1" i="0" u="none" strike="noStrike" dirty="0">
                          <a:solidFill>
                            <a:srgbClr val="00B0F0"/>
                          </a:solidFill>
                          <a:effectLst/>
                          <a:latin typeface="Calibri" panose="020F0502020204030204" pitchFamily="34" charset="0"/>
                        </a:rPr>
                        <a:t>5,56%</a:t>
                      </a:r>
                    </a:p>
                  </a:txBody>
                  <a:tcPr marL="9525" marR="85725" marT="9525"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865267882"/>
                  </a:ext>
                </a:extLst>
              </a:tr>
            </a:tbl>
          </a:graphicData>
        </a:graphic>
      </p:graphicFrame>
      <p:graphicFrame>
        <p:nvGraphicFramePr>
          <p:cNvPr id="13" name="Tableau 12"/>
          <p:cNvGraphicFramePr>
            <a:graphicFrameLocks noGrp="1"/>
          </p:cNvGraphicFramePr>
          <p:nvPr>
            <p:extLst>
              <p:ext uri="{D42A27DB-BD31-4B8C-83A1-F6EECF244321}">
                <p14:modId xmlns:p14="http://schemas.microsoft.com/office/powerpoint/2010/main" val="2007741621"/>
              </p:ext>
            </p:extLst>
          </p:nvPr>
        </p:nvGraphicFramePr>
        <p:xfrm>
          <a:off x="188635" y="7549655"/>
          <a:ext cx="6552729" cy="2040238"/>
        </p:xfrm>
        <a:graphic>
          <a:graphicData uri="http://schemas.openxmlformats.org/drawingml/2006/table">
            <a:tbl>
              <a:tblPr/>
              <a:tblGrid>
                <a:gridCol w="1051614">
                  <a:extLst>
                    <a:ext uri="{9D8B030D-6E8A-4147-A177-3AD203B41FA5}">
                      <a16:colId xmlns:a16="http://schemas.microsoft.com/office/drawing/2014/main" val="649556559"/>
                    </a:ext>
                  </a:extLst>
                </a:gridCol>
                <a:gridCol w="831943">
                  <a:extLst>
                    <a:ext uri="{9D8B030D-6E8A-4147-A177-3AD203B41FA5}">
                      <a16:colId xmlns:a16="http://schemas.microsoft.com/office/drawing/2014/main" val="2855538462"/>
                    </a:ext>
                  </a:extLst>
                </a:gridCol>
                <a:gridCol w="401951">
                  <a:extLst>
                    <a:ext uri="{9D8B030D-6E8A-4147-A177-3AD203B41FA5}">
                      <a16:colId xmlns:a16="http://schemas.microsoft.com/office/drawing/2014/main" val="631866474"/>
                    </a:ext>
                  </a:extLst>
                </a:gridCol>
                <a:gridCol w="401951">
                  <a:extLst>
                    <a:ext uri="{9D8B030D-6E8A-4147-A177-3AD203B41FA5}">
                      <a16:colId xmlns:a16="http://schemas.microsoft.com/office/drawing/2014/main" val="2253004475"/>
                    </a:ext>
                  </a:extLst>
                </a:gridCol>
                <a:gridCol w="401951">
                  <a:extLst>
                    <a:ext uri="{9D8B030D-6E8A-4147-A177-3AD203B41FA5}">
                      <a16:colId xmlns:a16="http://schemas.microsoft.com/office/drawing/2014/main" val="2212798057"/>
                    </a:ext>
                  </a:extLst>
                </a:gridCol>
                <a:gridCol w="401951">
                  <a:extLst>
                    <a:ext uri="{9D8B030D-6E8A-4147-A177-3AD203B41FA5}">
                      <a16:colId xmlns:a16="http://schemas.microsoft.com/office/drawing/2014/main" val="1629645669"/>
                    </a:ext>
                  </a:extLst>
                </a:gridCol>
                <a:gridCol w="401951">
                  <a:extLst>
                    <a:ext uri="{9D8B030D-6E8A-4147-A177-3AD203B41FA5}">
                      <a16:colId xmlns:a16="http://schemas.microsoft.com/office/drawing/2014/main" val="504204833"/>
                    </a:ext>
                  </a:extLst>
                </a:gridCol>
                <a:gridCol w="401951">
                  <a:extLst>
                    <a:ext uri="{9D8B030D-6E8A-4147-A177-3AD203B41FA5}">
                      <a16:colId xmlns:a16="http://schemas.microsoft.com/office/drawing/2014/main" val="3360420390"/>
                    </a:ext>
                  </a:extLst>
                </a:gridCol>
                <a:gridCol w="401951">
                  <a:extLst>
                    <a:ext uri="{9D8B030D-6E8A-4147-A177-3AD203B41FA5}">
                      <a16:colId xmlns:a16="http://schemas.microsoft.com/office/drawing/2014/main" val="2852943842"/>
                    </a:ext>
                  </a:extLst>
                </a:gridCol>
                <a:gridCol w="401951">
                  <a:extLst>
                    <a:ext uri="{9D8B030D-6E8A-4147-A177-3AD203B41FA5}">
                      <a16:colId xmlns:a16="http://schemas.microsoft.com/office/drawing/2014/main" val="1254625155"/>
                    </a:ext>
                  </a:extLst>
                </a:gridCol>
                <a:gridCol w="616947">
                  <a:extLst>
                    <a:ext uri="{9D8B030D-6E8A-4147-A177-3AD203B41FA5}">
                      <a16:colId xmlns:a16="http://schemas.microsoft.com/office/drawing/2014/main" val="2887801012"/>
                    </a:ext>
                  </a:extLst>
                </a:gridCol>
                <a:gridCol w="836617">
                  <a:extLst>
                    <a:ext uri="{9D8B030D-6E8A-4147-A177-3AD203B41FA5}">
                      <a16:colId xmlns:a16="http://schemas.microsoft.com/office/drawing/2014/main" val="107976887"/>
                    </a:ext>
                  </a:extLst>
                </a:gridCol>
              </a:tblGrid>
              <a:tr h="115760">
                <a:tc gridSpan="12">
                  <a:txBody>
                    <a:bodyPr/>
                    <a:lstStyle/>
                    <a:p>
                      <a:pPr algn="ctr" fontAlgn="ctr"/>
                      <a:r>
                        <a:rPr lang="fr-FR" sz="700" b="1" i="0" u="none" strike="noStrike">
                          <a:solidFill>
                            <a:srgbClr val="FFFFFF"/>
                          </a:solidFill>
                          <a:effectLst/>
                          <a:latin typeface="Calibri" panose="020F0502020204030204" pitchFamily="34" charset="0"/>
                        </a:rPr>
                        <a:t>Flux financiers actualisés</a:t>
                      </a:r>
                    </a:p>
                  </a:txBody>
                  <a:tcPr marL="4384" marR="4384" marT="4384"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1F497D"/>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959082226"/>
                  </a:ext>
                </a:extLst>
              </a:tr>
              <a:tr h="115760">
                <a:tc>
                  <a:txBody>
                    <a:bodyPr/>
                    <a:lstStyle/>
                    <a:p>
                      <a:pPr algn="l" fontAlgn="ctr"/>
                      <a:r>
                        <a:rPr lang="fr-FR" sz="700" b="0" i="0" u="none" strike="noStrike">
                          <a:solidFill>
                            <a:srgbClr val="000000"/>
                          </a:solidFill>
                          <a:effectLst/>
                          <a:latin typeface="Calibri" panose="020F0502020204030204" pitchFamily="34" charset="0"/>
                        </a:rPr>
                        <a:t>Exercice</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 </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1</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2</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3</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4</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5</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6</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7</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8</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9</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ctr" fontAlgn="ctr"/>
                      <a:r>
                        <a:rPr lang="fr-FR" sz="700" b="1" i="0" u="none" strike="noStrike">
                          <a:solidFill>
                            <a:srgbClr val="000000"/>
                          </a:solidFill>
                          <a:effectLst/>
                          <a:latin typeface="Calibri" panose="020F0502020204030204" pitchFamily="34" charset="0"/>
                        </a:rPr>
                        <a:t>∑</a:t>
                      </a:r>
                    </a:p>
                  </a:txBody>
                  <a:tcPr marL="4384" marR="4384"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2375164534"/>
                  </a:ext>
                </a:extLst>
              </a:tr>
              <a:tr h="115760">
                <a:tc>
                  <a:txBody>
                    <a:bodyPr/>
                    <a:lstStyle/>
                    <a:p>
                      <a:pPr algn="l" fontAlgn="ctr"/>
                      <a:r>
                        <a:rPr lang="fr-FR" sz="700" b="0" i="0" u="none" strike="noStrike">
                          <a:solidFill>
                            <a:srgbClr val="000000"/>
                          </a:solidFill>
                          <a:effectLst/>
                          <a:latin typeface="Calibri" panose="020F0502020204030204" pitchFamily="34" charset="0"/>
                        </a:rPr>
                        <a:t>Année</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 </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1" i="0" u="none" strike="noStrike">
                          <a:solidFill>
                            <a:srgbClr val="000000"/>
                          </a:solidFill>
                          <a:effectLst/>
                          <a:latin typeface="Calibri" panose="020F0502020204030204" pitchFamily="34" charset="0"/>
                        </a:rPr>
                        <a:t>2022</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1" i="0" u="none" strike="noStrike">
                          <a:solidFill>
                            <a:srgbClr val="000000"/>
                          </a:solidFill>
                          <a:effectLst/>
                          <a:latin typeface="Calibri" panose="020F0502020204030204" pitchFamily="34" charset="0"/>
                        </a:rPr>
                        <a:t>2023</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1" i="0" u="none" strike="noStrike">
                          <a:solidFill>
                            <a:srgbClr val="000000"/>
                          </a:solidFill>
                          <a:effectLst/>
                          <a:latin typeface="Calibri" panose="020F0502020204030204" pitchFamily="34" charset="0"/>
                        </a:rPr>
                        <a:t>2024</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1" i="0" u="none" strike="noStrike">
                          <a:solidFill>
                            <a:srgbClr val="000000"/>
                          </a:solidFill>
                          <a:effectLst/>
                          <a:latin typeface="Calibri" panose="020F0502020204030204" pitchFamily="34" charset="0"/>
                        </a:rPr>
                        <a:t>2025</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1" i="0" u="none" strike="noStrike">
                          <a:solidFill>
                            <a:srgbClr val="000000"/>
                          </a:solidFill>
                          <a:effectLst/>
                          <a:latin typeface="Calibri" panose="020F0502020204030204" pitchFamily="34" charset="0"/>
                        </a:rPr>
                        <a:t>2026</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1" i="0" u="none" strike="noStrike">
                          <a:solidFill>
                            <a:srgbClr val="000000"/>
                          </a:solidFill>
                          <a:effectLst/>
                          <a:latin typeface="Calibri" panose="020F0502020204030204" pitchFamily="34" charset="0"/>
                        </a:rPr>
                        <a:t>2027</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1" i="0" u="none" strike="noStrike">
                          <a:solidFill>
                            <a:srgbClr val="000000"/>
                          </a:solidFill>
                          <a:effectLst/>
                          <a:latin typeface="Calibri" panose="020F0502020204030204" pitchFamily="34" charset="0"/>
                        </a:rPr>
                        <a:t>2028</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1" i="0" u="none" strike="noStrike">
                          <a:solidFill>
                            <a:srgbClr val="000000"/>
                          </a:solidFill>
                          <a:effectLst/>
                          <a:latin typeface="Calibri" panose="020F0502020204030204" pitchFamily="34" charset="0"/>
                        </a:rPr>
                        <a:t>2029</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1" i="0" u="none" strike="noStrike">
                          <a:solidFill>
                            <a:srgbClr val="000000"/>
                          </a:solidFill>
                          <a:effectLst/>
                          <a:latin typeface="Calibri" panose="020F0502020204030204" pitchFamily="34" charset="0"/>
                        </a:rPr>
                        <a:t>2030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1" i="0" u="none" strike="noStrike">
                          <a:solidFill>
                            <a:srgbClr val="000000"/>
                          </a:solidFill>
                          <a:effectLst/>
                          <a:latin typeface="Calibri" panose="020F0502020204030204" pitchFamily="34" charset="0"/>
                        </a:rPr>
                        <a:t> </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2507990122"/>
                  </a:ext>
                </a:extLst>
              </a:tr>
              <a:tr h="115760">
                <a:tc>
                  <a:txBody>
                    <a:bodyPr/>
                    <a:lstStyle/>
                    <a:p>
                      <a:pPr algn="l" fontAlgn="ctr"/>
                      <a:r>
                        <a:rPr lang="fr-FR" sz="700" b="0" i="0" u="none" strike="noStrike">
                          <a:solidFill>
                            <a:srgbClr val="000000"/>
                          </a:solidFill>
                          <a:effectLst/>
                          <a:latin typeface="Calibri" panose="020F0502020204030204" pitchFamily="34" charset="0"/>
                        </a:rPr>
                        <a:t>Loyer brut (dh)</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1" i="0" u="none" strike="noStrike">
                          <a:solidFill>
                            <a:srgbClr val="00B0F0"/>
                          </a:solidFill>
                          <a:effectLst/>
                          <a:latin typeface="Calibri" panose="020F0502020204030204" pitchFamily="34" charset="0"/>
                        </a:rPr>
                        <a:t>87 304</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87 304</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80 464</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74 161</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73 819</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68 036</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62 706</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62 417</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57 527</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53 020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619 454</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1818406985"/>
                  </a:ext>
                </a:extLst>
              </a:tr>
              <a:tr h="226951">
                <a:tc>
                  <a:txBody>
                    <a:bodyPr/>
                    <a:lstStyle/>
                    <a:p>
                      <a:pPr algn="l" fontAlgn="ctr"/>
                      <a:r>
                        <a:rPr lang="fr-FR" sz="700" b="0" i="0" u="none" strike="noStrike">
                          <a:solidFill>
                            <a:srgbClr val="000000"/>
                          </a:solidFill>
                          <a:effectLst/>
                          <a:latin typeface="Calibri" panose="020F0502020204030204" pitchFamily="34" charset="0"/>
                        </a:rPr>
                        <a:t>Assurances (% du loyer brut)</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1" i="0" u="none" strike="noStrike">
                          <a:solidFill>
                            <a:srgbClr val="00B0F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2601605448"/>
                  </a:ext>
                </a:extLst>
              </a:tr>
              <a:tr h="206354">
                <a:tc>
                  <a:txBody>
                    <a:bodyPr/>
                    <a:lstStyle/>
                    <a:p>
                      <a:pPr algn="l" fontAlgn="ctr"/>
                      <a:r>
                        <a:rPr lang="fr-FR" sz="700" b="0" i="0" u="none" strike="noStrike">
                          <a:solidFill>
                            <a:srgbClr val="000000"/>
                          </a:solidFill>
                          <a:effectLst/>
                          <a:latin typeface="Calibri" panose="020F0502020204030204" pitchFamily="34" charset="0"/>
                        </a:rPr>
                        <a:t>Entretien (% du loyer brut)</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1" i="0" u="none" strike="noStrike">
                          <a:solidFill>
                            <a:srgbClr val="00B0F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1780269961"/>
                  </a:ext>
                </a:extLst>
              </a:tr>
              <a:tr h="226951">
                <a:tc>
                  <a:txBody>
                    <a:bodyPr/>
                    <a:lstStyle/>
                    <a:p>
                      <a:pPr algn="l" fontAlgn="ctr"/>
                      <a:r>
                        <a:rPr lang="fr-FR" sz="700" b="0" i="0" u="none" strike="noStrike">
                          <a:solidFill>
                            <a:srgbClr val="000000"/>
                          </a:solidFill>
                          <a:effectLst/>
                          <a:latin typeface="Calibri" panose="020F0502020204030204" pitchFamily="34" charset="0"/>
                        </a:rPr>
                        <a:t>Réparations (% du loyer brut)</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1" i="0" u="none" strike="noStrike">
                          <a:solidFill>
                            <a:srgbClr val="00B0F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3186906815"/>
                  </a:ext>
                </a:extLst>
              </a:tr>
              <a:tr h="226951">
                <a:tc>
                  <a:txBody>
                    <a:bodyPr/>
                    <a:lstStyle/>
                    <a:p>
                      <a:pPr algn="l" fontAlgn="ctr"/>
                      <a:r>
                        <a:rPr lang="fr-FR" sz="700" b="0" i="0" u="none" strike="noStrike">
                          <a:solidFill>
                            <a:srgbClr val="000000"/>
                          </a:solidFill>
                          <a:effectLst/>
                          <a:latin typeface="Calibri" panose="020F0502020204030204" pitchFamily="34" charset="0"/>
                        </a:rPr>
                        <a:t>Gros travaux (dh)</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l" fontAlgn="ctr"/>
                      <a:r>
                        <a:rPr lang="fr-FR" sz="700" b="0" i="0" u="none" strike="noStrike">
                          <a:solidFill>
                            <a:srgbClr val="000000"/>
                          </a:solidFill>
                          <a:effectLst/>
                          <a:latin typeface="Calibri" panose="020F0502020204030204" pitchFamily="34" charset="0"/>
                        </a:rPr>
                        <a:t>Moyenne des loyers bruts</a:t>
                      </a:r>
                    </a:p>
                  </a:txBody>
                  <a:tcPr marL="39453"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3606564844"/>
                  </a:ext>
                </a:extLst>
              </a:tr>
              <a:tr h="226951">
                <a:tc>
                  <a:txBody>
                    <a:bodyPr/>
                    <a:lstStyle/>
                    <a:p>
                      <a:pPr algn="l" fontAlgn="ctr"/>
                      <a:r>
                        <a:rPr lang="fr-FR" sz="700" b="0" i="0" u="none" strike="noStrike">
                          <a:solidFill>
                            <a:srgbClr val="000000"/>
                          </a:solidFill>
                          <a:effectLst/>
                          <a:latin typeface="Calibri" panose="020F0502020204030204" pitchFamily="34" charset="0"/>
                        </a:rPr>
                        <a:t>Frais de gestion (% du loyer brut)</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1" i="0" u="none" strike="noStrike">
                          <a:solidFill>
                            <a:srgbClr val="00B0F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2904433862"/>
                  </a:ext>
                </a:extLst>
              </a:tr>
              <a:tr h="115760">
                <a:tc>
                  <a:txBody>
                    <a:bodyPr/>
                    <a:lstStyle/>
                    <a:p>
                      <a:pPr algn="l" fontAlgn="ctr"/>
                      <a:r>
                        <a:rPr lang="fr-FR" sz="700" b="0" i="0" u="none" strike="noStrike">
                          <a:solidFill>
                            <a:srgbClr val="000000"/>
                          </a:solidFill>
                          <a:effectLst/>
                          <a:latin typeface="Calibri" panose="020F0502020204030204" pitchFamily="34" charset="0"/>
                        </a:rPr>
                        <a:t>∑ des charges (dh)</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 </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0</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1322641535"/>
                  </a:ext>
                </a:extLst>
              </a:tr>
              <a:tr h="115760">
                <a:tc>
                  <a:txBody>
                    <a:bodyPr/>
                    <a:lstStyle/>
                    <a:p>
                      <a:pPr algn="l" fontAlgn="ctr"/>
                      <a:r>
                        <a:rPr lang="fr-FR" sz="700" b="0" i="0" u="none" strike="noStrike">
                          <a:solidFill>
                            <a:srgbClr val="000000"/>
                          </a:solidFill>
                          <a:effectLst/>
                          <a:latin typeface="Calibri" panose="020F0502020204030204" pitchFamily="34" charset="0"/>
                        </a:rPr>
                        <a:t>Loyer net (dh)</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 </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5D9F1"/>
                    </a:solidFill>
                  </a:tcPr>
                </a:tc>
                <a:tc>
                  <a:txBody>
                    <a:bodyPr/>
                    <a:lstStyle/>
                    <a:p>
                      <a:pPr algn="r" fontAlgn="ctr"/>
                      <a:r>
                        <a:rPr lang="fr-FR" sz="700" b="0" i="0" u="none" strike="noStrike">
                          <a:solidFill>
                            <a:srgbClr val="000000"/>
                          </a:solidFill>
                          <a:effectLst/>
                          <a:latin typeface="Calibri" panose="020F0502020204030204" pitchFamily="34" charset="0"/>
                        </a:rPr>
                        <a:t>87 304</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80 464</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74 161</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73 819</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68 036</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62 706</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62 417</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57 527</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53 020</a:t>
                      </a:r>
                    </a:p>
                  </a:txBody>
                  <a:tcPr marL="4384" marR="39453"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6F1"/>
                    </a:solidFill>
                  </a:tcPr>
                </a:tc>
                <a:tc>
                  <a:txBody>
                    <a:bodyPr/>
                    <a:lstStyle/>
                    <a:p>
                      <a:pPr algn="r" fontAlgn="ctr"/>
                      <a:r>
                        <a:rPr lang="fr-FR" sz="700" b="0" i="0" u="none" strike="noStrike">
                          <a:solidFill>
                            <a:srgbClr val="000000"/>
                          </a:solidFill>
                          <a:effectLst/>
                          <a:latin typeface="Calibri" panose="020F0502020204030204" pitchFamily="34" charset="0"/>
                        </a:rPr>
                        <a:t>619 454</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3042794251"/>
                  </a:ext>
                </a:extLst>
              </a:tr>
              <a:tr h="115760">
                <a:tc>
                  <a:txBody>
                    <a:bodyPr/>
                    <a:lstStyle/>
                    <a:p>
                      <a:pPr algn="l" fontAlgn="ctr"/>
                      <a:r>
                        <a:rPr lang="fr-FR" sz="700" b="1" i="0" u="none" strike="noStrike">
                          <a:solidFill>
                            <a:srgbClr val="FFFFFF"/>
                          </a:solidFill>
                          <a:effectLst/>
                          <a:latin typeface="Calibri" panose="020F0502020204030204" pitchFamily="34" charset="0"/>
                        </a:rPr>
                        <a:t>Estimation (dh)</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l" fontAlgn="ctr"/>
                      <a:r>
                        <a:rPr lang="fr-FR" sz="700" b="1" i="0" u="none" strike="noStrike">
                          <a:solidFill>
                            <a:srgbClr val="FFFFFF"/>
                          </a:solidFill>
                          <a:effectLst/>
                          <a:latin typeface="Calibri" panose="020F0502020204030204" pitchFamily="34" charset="0"/>
                        </a:rPr>
                        <a:t> </a:t>
                      </a:r>
                    </a:p>
                  </a:txBody>
                  <a:tcPr marL="39453"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tc>
                  <a:txBody>
                    <a:bodyPr/>
                    <a:lstStyle/>
                    <a:p>
                      <a:pPr algn="r" fontAlgn="ctr"/>
                      <a:r>
                        <a:rPr lang="fr-FR" sz="700" b="1" i="0" u="none" strike="noStrike">
                          <a:solidFill>
                            <a:srgbClr val="C0504D"/>
                          </a:solidFill>
                          <a:effectLst/>
                          <a:latin typeface="Calibri" panose="020F0502020204030204" pitchFamily="34" charset="0"/>
                        </a:rPr>
                        <a:t>1 572 285</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CDB"/>
                    </a:solidFill>
                  </a:tcPr>
                </a:tc>
                <a:extLst>
                  <a:ext uri="{0D108BD9-81ED-4DB2-BD59-A6C34878D82A}">
                    <a16:rowId xmlns:a16="http://schemas.microsoft.com/office/drawing/2014/main" val="3732158972"/>
                  </a:ext>
                </a:extLst>
              </a:tr>
              <a:tr h="115760">
                <a:tc>
                  <a:txBody>
                    <a:bodyPr/>
                    <a:lstStyle/>
                    <a:p>
                      <a:pPr algn="l" fontAlgn="ctr"/>
                      <a:r>
                        <a:rPr lang="fr-FR" sz="700" b="1" i="0" u="none" strike="noStrike">
                          <a:solidFill>
                            <a:srgbClr val="FFFFFF"/>
                          </a:solidFill>
                          <a:effectLst/>
                          <a:latin typeface="Calibri" panose="020F0502020204030204" pitchFamily="34" charset="0"/>
                        </a:rPr>
                        <a:t>Estimation (dh/m²)</a:t>
                      </a:r>
                    </a:p>
                  </a:txBody>
                  <a:tcPr marL="39453" marR="4384" marT="4384"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63634"/>
                    </a:solidFill>
                  </a:tcPr>
                </a:tc>
                <a:tc>
                  <a:txBody>
                    <a:bodyPr/>
                    <a:lstStyle/>
                    <a:p>
                      <a:pPr algn="l" fontAlgn="ctr"/>
                      <a:r>
                        <a:rPr lang="fr-FR" sz="700" b="1" i="0" u="none" strike="noStrike">
                          <a:solidFill>
                            <a:srgbClr val="FFFFFF"/>
                          </a:solidFill>
                          <a:effectLst/>
                          <a:latin typeface="Calibri" panose="020F0502020204030204" pitchFamily="34" charset="0"/>
                        </a:rPr>
                        <a:t> </a:t>
                      </a:r>
                    </a:p>
                  </a:txBody>
                  <a:tcPr marL="39453"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963634"/>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6B8B7"/>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6B8B7"/>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6B8B7"/>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6B8B7"/>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6B8B7"/>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6B8B7"/>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6B8B7"/>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6B8B7"/>
                    </a:solidFill>
                  </a:tcPr>
                </a:tc>
                <a:tc>
                  <a:txBody>
                    <a:bodyPr/>
                    <a:lstStyle/>
                    <a:p>
                      <a:pPr algn="l" fontAlgn="ctr"/>
                      <a:r>
                        <a:rPr lang="fr-FR" sz="700" b="1" i="0" u="none" strike="noStrike">
                          <a:solidFill>
                            <a:srgbClr val="C0504D"/>
                          </a:solidFill>
                          <a:effectLst/>
                          <a:latin typeface="Calibri" panose="020F0502020204030204" pitchFamily="34" charset="0"/>
                        </a:rPr>
                        <a:t> </a:t>
                      </a:r>
                    </a:p>
                  </a:txBody>
                  <a:tcPr marL="4384" marR="4384" marT="438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6B8B7"/>
                    </a:solidFill>
                  </a:tcPr>
                </a:tc>
                <a:tc>
                  <a:txBody>
                    <a:bodyPr/>
                    <a:lstStyle/>
                    <a:p>
                      <a:pPr algn="r" fontAlgn="ctr"/>
                      <a:r>
                        <a:rPr lang="fr-FR" sz="700" b="1" i="0" u="none" strike="noStrike" dirty="0">
                          <a:solidFill>
                            <a:srgbClr val="C0504D"/>
                          </a:solidFill>
                          <a:effectLst/>
                          <a:latin typeface="Calibri" panose="020F0502020204030204" pitchFamily="34" charset="0"/>
                        </a:rPr>
                        <a:t>11 533</a:t>
                      </a:r>
                    </a:p>
                  </a:txBody>
                  <a:tcPr marL="4384" marR="39453" marT="4384"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solidFill>
                      <a:srgbClr val="E6B8B7"/>
                    </a:solidFill>
                  </a:tcPr>
                </a:tc>
                <a:extLst>
                  <a:ext uri="{0D108BD9-81ED-4DB2-BD59-A6C34878D82A}">
                    <a16:rowId xmlns:a16="http://schemas.microsoft.com/office/drawing/2014/main" val="1774667294"/>
                  </a:ext>
                </a:extLst>
              </a:tr>
            </a:tbl>
          </a:graphicData>
        </a:graphic>
      </p:graphicFrame>
    </p:spTree>
    <p:extLst>
      <p:ext uri="{BB962C8B-B14F-4D97-AF65-F5344CB8AC3E}">
        <p14:creationId xmlns:p14="http://schemas.microsoft.com/office/powerpoint/2010/main" val="3223064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234823" y="560512"/>
            <a:ext cx="7326364" cy="584775"/>
          </a:xfrm>
          <a:prstGeom prst="rect">
            <a:avLst/>
          </a:prstGeom>
          <a:noFill/>
        </p:spPr>
        <p:txBody>
          <a:bodyPr wrap="square" rtlCol="0">
            <a:spAutoFit/>
          </a:bodyPr>
          <a:lstStyle/>
          <a:p>
            <a:pPr algn="ctr"/>
            <a:r>
              <a:rPr lang="fr-FR" sz="1600" b="1" dirty="0">
                <a:solidFill>
                  <a:schemeClr val="tx2"/>
                </a:solidFill>
                <a:latin typeface="Times New Roman" panose="02020603050405020304" pitchFamily="18" charset="0"/>
                <a:cs typeface="Times New Roman" panose="02020603050405020304" pitchFamily="18" charset="0"/>
              </a:rPr>
              <a:t>Tableau récapitulatif </a:t>
            </a:r>
          </a:p>
          <a:p>
            <a:pPr algn="ctr"/>
            <a:r>
              <a:rPr lang="fr-FR" sz="1600" b="1" dirty="0">
                <a:solidFill>
                  <a:schemeClr val="tx2"/>
                </a:solidFill>
                <a:latin typeface="Times New Roman" panose="02020603050405020304" pitchFamily="18" charset="0"/>
                <a:cs typeface="Times New Roman" panose="02020603050405020304" pitchFamily="18" charset="0"/>
              </a:rPr>
              <a:t>des méthodes d’évaluation proposées</a:t>
            </a:r>
          </a:p>
        </p:txBody>
      </p:sp>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6031"/>
            <a:ext cx="1916832" cy="691876"/>
          </a:xfrm>
          <a:prstGeom prst="rect">
            <a:avLst/>
          </a:prstGeom>
        </p:spPr>
      </p:pic>
      <p:sp>
        <p:nvSpPr>
          <p:cNvPr id="19" name="ZoneTexte 18"/>
          <p:cNvSpPr txBox="1"/>
          <p:nvPr/>
        </p:nvSpPr>
        <p:spPr>
          <a:xfrm>
            <a:off x="116631" y="3826235"/>
            <a:ext cx="6644239" cy="2045372"/>
          </a:xfrm>
          <a:prstGeom prst="rect">
            <a:avLst/>
          </a:prstGeom>
          <a:solidFill>
            <a:schemeClr val="bg1">
              <a:lumMod val="95000"/>
            </a:schemeClr>
          </a:solidFill>
        </p:spPr>
        <p:txBody>
          <a:bodyPr wrap="square" rtlCol="0" anchor="ctr" anchorCtr="0">
            <a:noAutofit/>
          </a:bodyPr>
          <a:lstStyle>
            <a:defPPr>
              <a:defRPr lang="fr-FR"/>
            </a:defPPr>
            <a:lvl1pPr>
              <a:defRPr sz="1000"/>
            </a:lvl1pPr>
          </a:lstStyle>
          <a:p>
            <a:r>
              <a:rPr lang="fr-FR" sz="1100" b="1" dirty="0" smtClean="0">
                <a:latin typeface="Times New Roman" panose="02020603050405020304" pitchFamily="18" charset="0"/>
                <a:cs typeface="Times New Roman" panose="02020603050405020304" pitchFamily="18" charset="0"/>
              </a:rPr>
              <a:t>Poste </a:t>
            </a:r>
            <a:r>
              <a:rPr lang="fr-FR" sz="1100" b="1" dirty="0">
                <a:latin typeface="Times New Roman" panose="02020603050405020304" pitchFamily="18" charset="0"/>
                <a:cs typeface="Times New Roman" panose="02020603050405020304" pitchFamily="18" charset="0"/>
              </a:rPr>
              <a:t>de comparaison</a:t>
            </a:r>
            <a:r>
              <a:rPr lang="fr-FR" sz="1100" b="1" dirty="0" smtClean="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fr-FR" sz="1050" dirty="0" smtClean="0">
                <a:latin typeface="Times New Roman" panose="02020603050405020304" pitchFamily="18" charset="0"/>
                <a:cs typeface="Times New Roman" panose="02020603050405020304" pitchFamily="18" charset="0"/>
              </a:rPr>
              <a:t>Utilisation </a:t>
            </a:r>
            <a:r>
              <a:rPr lang="fr-FR" sz="1050" dirty="0">
                <a:latin typeface="Times New Roman" panose="02020603050405020304" pitchFamily="18" charset="0"/>
                <a:cs typeface="Times New Roman" panose="02020603050405020304" pitchFamily="18" charset="0"/>
              </a:rPr>
              <a:t>de la valeur maximale des prix déclarés au niveau des contrats de vente …. 10 513 dhs/m², compte tenu de la superficie du bien ainsi que sa situation.</a:t>
            </a:r>
          </a:p>
          <a:p>
            <a:endParaRPr lang="fr-FR" sz="1050" dirty="0">
              <a:latin typeface="Times New Roman" panose="02020603050405020304" pitchFamily="18" charset="0"/>
              <a:cs typeface="Times New Roman" panose="02020603050405020304" pitchFamily="18" charset="0"/>
            </a:endParaRPr>
          </a:p>
          <a:p>
            <a:r>
              <a:rPr lang="fr-FR" sz="1050" dirty="0">
                <a:latin typeface="Times New Roman" panose="02020603050405020304" pitchFamily="18" charset="0"/>
                <a:cs typeface="Times New Roman" panose="02020603050405020304" pitchFamily="18" charset="0"/>
              </a:rPr>
              <a:t> </a:t>
            </a:r>
            <a:r>
              <a:rPr lang="fr-FR" sz="1100" b="1" dirty="0">
                <a:latin typeface="Times New Roman" panose="02020603050405020304" pitchFamily="18" charset="0"/>
                <a:cs typeface="Times New Roman" panose="02020603050405020304" pitchFamily="18" charset="0"/>
              </a:rPr>
              <a:t>Capitalisation des revenus:</a:t>
            </a:r>
          </a:p>
          <a:p>
            <a:pPr marL="171450" indent="-171450">
              <a:buFont typeface="Arial" panose="020B0604020202020204" pitchFamily="34" charset="0"/>
              <a:buChar char="•"/>
            </a:pPr>
            <a:r>
              <a:rPr lang="fr-FR" sz="1050" dirty="0" smtClean="0">
                <a:latin typeface="Times New Roman" panose="02020603050405020304" pitchFamily="18" charset="0"/>
                <a:cs typeface="Times New Roman" panose="02020603050405020304" pitchFamily="18" charset="0"/>
              </a:rPr>
              <a:t>Loyer </a:t>
            </a:r>
            <a:r>
              <a:rPr lang="fr-FR" sz="1050" dirty="0">
                <a:latin typeface="Times New Roman" panose="02020603050405020304" pitchFamily="18" charset="0"/>
                <a:cs typeface="Times New Roman" panose="02020603050405020304" pitchFamily="18" charset="0"/>
              </a:rPr>
              <a:t>mensuel (moyenne pondérée des offres de location)    :………….. </a:t>
            </a:r>
            <a:r>
              <a:rPr lang="fr-FR" sz="1050" dirty="0" smtClean="0">
                <a:latin typeface="Times New Roman" panose="02020603050405020304" pitchFamily="18" charset="0"/>
                <a:cs typeface="Times New Roman" panose="02020603050405020304" pitchFamily="18" charset="0"/>
              </a:rPr>
              <a:t>53 </a:t>
            </a:r>
            <a:r>
              <a:rPr lang="fr-FR" sz="1050" dirty="0">
                <a:latin typeface="Times New Roman" panose="02020603050405020304" pitchFamily="18" charset="0"/>
                <a:cs typeface="Times New Roman" panose="02020603050405020304" pitchFamily="18" charset="0"/>
              </a:rPr>
              <a:t>dhs/m² </a:t>
            </a:r>
            <a:r>
              <a:rPr lang="fr-FR" sz="1050" dirty="0" smtClean="0">
                <a:latin typeface="Times New Roman" panose="02020603050405020304" pitchFamily="18" charset="0"/>
                <a:cs typeface="Times New Roman" panose="02020603050405020304" pitchFamily="18" charset="0"/>
              </a:rPr>
              <a:t>;</a:t>
            </a:r>
            <a:endParaRPr lang="fr-FR" sz="105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fr-FR" sz="1050" dirty="0" smtClean="0">
                <a:latin typeface="Times New Roman" panose="02020603050405020304" pitchFamily="18" charset="0"/>
                <a:cs typeface="Times New Roman" panose="02020603050405020304" pitchFamily="18" charset="0"/>
              </a:rPr>
              <a:t>Taux </a:t>
            </a:r>
            <a:r>
              <a:rPr lang="fr-FR" sz="1050" dirty="0">
                <a:latin typeface="Times New Roman" panose="02020603050405020304" pitchFamily="18" charset="0"/>
                <a:cs typeface="Times New Roman" panose="02020603050405020304" pitchFamily="18" charset="0"/>
              </a:rPr>
              <a:t>de capitalisation retenu (obtenu à partir de l’étude de marché) :……………….. </a:t>
            </a:r>
            <a:r>
              <a:rPr lang="fr-FR" sz="1050" dirty="0" smtClean="0">
                <a:latin typeface="Times New Roman" panose="02020603050405020304" pitchFamily="18" charset="0"/>
                <a:cs typeface="Times New Roman" panose="02020603050405020304" pitchFamily="18" charset="0"/>
              </a:rPr>
              <a:t>5,56 </a:t>
            </a:r>
            <a:r>
              <a:rPr lang="fr-FR" sz="1050" dirty="0">
                <a:latin typeface="Times New Roman" panose="02020603050405020304" pitchFamily="18" charset="0"/>
                <a:cs typeface="Times New Roman" panose="02020603050405020304" pitchFamily="18" charset="0"/>
              </a:rPr>
              <a:t>%.</a:t>
            </a:r>
          </a:p>
          <a:p>
            <a:endParaRPr lang="fr-FR" sz="1050" dirty="0" smtClean="0">
              <a:latin typeface="Times New Roman" panose="02020603050405020304" pitchFamily="18" charset="0"/>
              <a:cs typeface="Times New Roman" panose="02020603050405020304" pitchFamily="18" charset="0"/>
            </a:endParaRPr>
          </a:p>
          <a:p>
            <a:pPr>
              <a:buClr>
                <a:schemeClr val="tx2"/>
              </a:buClr>
            </a:pPr>
            <a:r>
              <a:rPr lang="fr-FR" sz="1100" b="1" dirty="0" smtClean="0">
                <a:latin typeface="Times New Roman" panose="02020603050405020304" pitchFamily="18" charset="0"/>
                <a:cs typeface="Times New Roman" panose="02020603050405020304" pitchFamily="18" charset="0"/>
              </a:rPr>
              <a:t>Actualisation des flux financiers sur 10 ans</a:t>
            </a:r>
          </a:p>
          <a:p>
            <a:pPr indent="-171450">
              <a:buClr>
                <a:schemeClr val="tx2"/>
              </a:buClr>
              <a:buFont typeface="Arial" panose="020B0604020202020204" pitchFamily="34" charset="0"/>
              <a:buChar char="•"/>
            </a:pPr>
            <a:r>
              <a:rPr lang="fr-FR" sz="1050" dirty="0" smtClean="0">
                <a:latin typeface="Times New Roman" panose="02020603050405020304" pitchFamily="18" charset="0"/>
                <a:cs typeface="Times New Roman" panose="02020603050405020304" pitchFamily="18" charset="0"/>
              </a:rPr>
              <a:t> Augmentation du loyer chaque 03 ans de………………………..  8,00 %</a:t>
            </a:r>
          </a:p>
          <a:p>
            <a:pPr indent="-171450">
              <a:buClr>
                <a:schemeClr val="tx2"/>
              </a:buClr>
              <a:buFont typeface="Arial" panose="020B0604020202020204" pitchFamily="34" charset="0"/>
              <a:buChar char="•"/>
            </a:pPr>
            <a:r>
              <a:rPr lang="fr-FR" sz="1050" dirty="0" smtClean="0">
                <a:latin typeface="Times New Roman" panose="02020603050405020304" pitchFamily="18" charset="0"/>
                <a:cs typeface="Times New Roman" panose="02020603050405020304" pitchFamily="18" charset="0"/>
              </a:rPr>
              <a:t> </a:t>
            </a:r>
            <a:r>
              <a:rPr lang="fr-FR" sz="1050" dirty="0">
                <a:latin typeface="Times New Roman" panose="02020603050405020304" pitchFamily="18" charset="0"/>
                <a:cs typeface="Times New Roman" panose="02020603050405020304" pitchFamily="18" charset="0"/>
              </a:rPr>
              <a:t>Taux d’actualisation……………………………………………… </a:t>
            </a:r>
            <a:r>
              <a:rPr lang="fr-FR" sz="1050" dirty="0" smtClean="0">
                <a:latin typeface="Times New Roman" panose="02020603050405020304" pitchFamily="18" charset="0"/>
                <a:cs typeface="Times New Roman" panose="02020603050405020304" pitchFamily="18" charset="0"/>
              </a:rPr>
              <a:t>8,50 </a:t>
            </a:r>
            <a:r>
              <a:rPr lang="fr-FR" sz="1050" dirty="0">
                <a:latin typeface="Times New Roman" panose="02020603050405020304" pitchFamily="18" charset="0"/>
                <a:cs typeface="Times New Roman" panose="02020603050405020304" pitchFamily="18" charset="0"/>
              </a:rPr>
              <a:t>%</a:t>
            </a:r>
          </a:p>
          <a:p>
            <a:pPr indent="-171450">
              <a:buClr>
                <a:schemeClr val="tx2"/>
              </a:buClr>
              <a:buFont typeface="Arial" panose="020B0604020202020204" pitchFamily="34" charset="0"/>
              <a:buChar char="•"/>
            </a:pPr>
            <a:r>
              <a:rPr lang="fr-FR" sz="1050" dirty="0">
                <a:latin typeface="Times New Roman" panose="02020603050405020304" pitchFamily="18" charset="0"/>
                <a:cs typeface="Times New Roman" panose="02020603050405020304" pitchFamily="18" charset="0"/>
              </a:rPr>
              <a:t> Taux de </a:t>
            </a:r>
            <a:r>
              <a:rPr lang="fr-FR" sz="1050" dirty="0" smtClean="0">
                <a:latin typeface="Times New Roman" panose="02020603050405020304" pitchFamily="18" charset="0"/>
                <a:cs typeface="Times New Roman" panose="02020603050405020304" pitchFamily="18" charset="0"/>
              </a:rPr>
              <a:t>capitalisation……………………………………….….... </a:t>
            </a:r>
            <a:r>
              <a:rPr lang="fr-FR" sz="1050" dirty="0" smtClean="0">
                <a:latin typeface="Times New Roman" panose="02020603050405020304" pitchFamily="18" charset="0"/>
                <a:cs typeface="Times New Roman" panose="02020603050405020304" pitchFamily="18" charset="0"/>
              </a:rPr>
              <a:t> 5,56 %</a:t>
            </a:r>
            <a:endParaRPr lang="fr-FR" sz="1050" dirty="0">
              <a:latin typeface="Times New Roman" panose="02020603050405020304" pitchFamily="18" charset="0"/>
              <a:cs typeface="Times New Roman" panose="02020603050405020304" pitchFamily="18" charset="0"/>
            </a:endParaRPr>
          </a:p>
        </p:txBody>
      </p:sp>
      <p:sp>
        <p:nvSpPr>
          <p:cNvPr id="20" name="ZoneTexte 19"/>
          <p:cNvSpPr txBox="1"/>
          <p:nvPr/>
        </p:nvSpPr>
        <p:spPr>
          <a:xfrm>
            <a:off x="116631" y="3512840"/>
            <a:ext cx="6644239" cy="269932"/>
          </a:xfrm>
          <a:prstGeom prst="rect">
            <a:avLst/>
          </a:prstGeom>
          <a:solidFill>
            <a:schemeClr val="bg1">
              <a:lumMod val="65000"/>
            </a:schemeClr>
          </a:solidFill>
        </p:spPr>
        <p:txBody>
          <a:bodyPr wrap="square" rtlCol="0" anchor="ctr" anchorCtr="0">
            <a:noAutofit/>
          </a:bodyPr>
          <a:lstStyle>
            <a:defPPr>
              <a:defRPr lang="fr-FR"/>
            </a:defPPr>
            <a:lvl1pPr algn="ctr">
              <a:defRPr sz="1200" b="1">
                <a:solidFill>
                  <a:schemeClr val="bg1"/>
                </a:solidFill>
              </a:defRPr>
            </a:lvl1pPr>
          </a:lstStyle>
          <a:p>
            <a:r>
              <a:rPr lang="fr-FR" dirty="0">
                <a:latin typeface="Times New Roman" panose="02020603050405020304" pitchFamily="18" charset="0"/>
                <a:cs typeface="Times New Roman" panose="02020603050405020304" pitchFamily="18" charset="0"/>
              </a:rPr>
              <a:t>Hypothèses de calcul</a:t>
            </a:r>
          </a:p>
        </p:txBody>
      </p:sp>
      <p:pic>
        <p:nvPicPr>
          <p:cNvPr id="30" name="Imag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176" y="95414"/>
            <a:ext cx="1844824" cy="399712"/>
          </a:xfrm>
          <a:prstGeom prst="rect">
            <a:avLst/>
          </a:prstGeom>
        </p:spPr>
      </p:pic>
      <p:sp>
        <p:nvSpPr>
          <p:cNvPr id="13" name="ZoneTexte 12"/>
          <p:cNvSpPr txBox="1"/>
          <p:nvPr/>
        </p:nvSpPr>
        <p:spPr>
          <a:xfrm>
            <a:off x="116631" y="6267297"/>
            <a:ext cx="6644239" cy="1667699"/>
          </a:xfrm>
          <a:prstGeom prst="rect">
            <a:avLst/>
          </a:prstGeom>
          <a:solidFill>
            <a:schemeClr val="bg1">
              <a:lumMod val="95000"/>
            </a:schemeClr>
          </a:solidFill>
        </p:spPr>
        <p:txBody>
          <a:bodyPr wrap="square" rtlCol="0" anchor="ctr" anchorCtr="0">
            <a:noAutofit/>
          </a:bodyPr>
          <a:lstStyle/>
          <a:p>
            <a:pPr marL="247642" lvl="0" indent="-247642" algn="just">
              <a:buClr>
                <a:srgbClr val="1F497D"/>
              </a:buClr>
              <a:buFont typeface="Wingdings" panose="05000000000000000000" pitchFamily="2" charset="2"/>
              <a:buChar char="§"/>
            </a:pPr>
            <a:r>
              <a:rPr lang="fr-FR" sz="1000" b="1" dirty="0">
                <a:solidFill>
                  <a:srgbClr val="4F81BD">
                    <a:lumMod val="50000"/>
                  </a:srgbClr>
                </a:solidFill>
                <a:latin typeface="Times New Roman" panose="02020603050405020304" pitchFamily="18" charset="0"/>
                <a:cs typeface="Times New Roman" panose="02020603050405020304" pitchFamily="18" charset="0"/>
              </a:rPr>
              <a:t>(*) La valeur vénale (VV) : </a:t>
            </a:r>
            <a:r>
              <a:rPr lang="fr-FR" sz="1000" dirty="0">
                <a:solidFill>
                  <a:srgbClr val="4F81BD">
                    <a:lumMod val="50000"/>
                  </a:srgbClr>
                </a:solidFill>
                <a:latin typeface="Times New Roman" panose="02020603050405020304" pitchFamily="18" charset="0"/>
                <a:cs typeface="Times New Roman" panose="02020603050405020304" pitchFamily="18" charset="0"/>
              </a:rPr>
              <a:t>L’expert, au vu des éléments soulevés dans ce rapport, a opté pour </a:t>
            </a:r>
            <a:r>
              <a:rPr lang="fr-FR" sz="1000" dirty="0">
                <a:solidFill>
                  <a:schemeClr val="accent1">
                    <a:lumMod val="50000"/>
                  </a:schemeClr>
                </a:solidFill>
                <a:latin typeface="Times New Roman" panose="02020603050405020304" pitchFamily="18" charset="0"/>
                <a:cs typeface="Times New Roman" panose="02020603050405020304" pitchFamily="18" charset="0"/>
              </a:rPr>
              <a:t>la méthode « Capitalisation des Revenus Potentiels » ;</a:t>
            </a:r>
          </a:p>
          <a:p>
            <a:pPr marL="247642" lvl="0" indent="-247642" algn="just">
              <a:buClr>
                <a:srgbClr val="1F497D"/>
              </a:buClr>
              <a:buFont typeface="Wingdings" panose="05000000000000000000" pitchFamily="2" charset="2"/>
              <a:buChar char="§"/>
            </a:pPr>
            <a:r>
              <a:rPr lang="fr-FR" sz="1000" dirty="0">
                <a:solidFill>
                  <a:schemeClr val="accent1">
                    <a:lumMod val="50000"/>
                  </a:schemeClr>
                </a:solidFill>
                <a:latin typeface="Times New Roman" panose="02020603050405020304" pitchFamily="18" charset="0"/>
                <a:cs typeface="Times New Roman" panose="02020603050405020304" pitchFamily="18" charset="0"/>
              </a:rPr>
              <a:t>Nous avons retenu cette méthode </a:t>
            </a:r>
            <a:r>
              <a:rPr lang="fr-FR" sz="1000" dirty="0">
                <a:solidFill>
                  <a:srgbClr val="4F81BD">
                    <a:lumMod val="50000"/>
                  </a:srgbClr>
                </a:solidFill>
                <a:latin typeface="Times New Roman" panose="02020603050405020304" pitchFamily="18" charset="0"/>
                <a:cs typeface="Times New Roman" panose="02020603050405020304" pitchFamily="18" charset="0"/>
              </a:rPr>
              <a:t>vu le potentiel locatif important de l’appartement ;</a:t>
            </a:r>
          </a:p>
          <a:p>
            <a:pPr marL="247642" lvl="0" indent="-247642" algn="just">
              <a:buClr>
                <a:srgbClr val="1F497D"/>
              </a:buClr>
              <a:buFont typeface="Wingdings" panose="05000000000000000000" pitchFamily="2" charset="2"/>
              <a:buChar char="§"/>
            </a:pPr>
            <a:r>
              <a:rPr lang="fr-FR" sz="1000" dirty="0">
                <a:latin typeface="Times New Roman" panose="02020603050405020304" pitchFamily="18" charset="0"/>
                <a:cs typeface="Times New Roman" panose="02020603050405020304" pitchFamily="18" charset="0"/>
              </a:rPr>
              <a:t>Nous n’avons pas retenu la méthode « Poste de comparaison</a:t>
            </a:r>
            <a:r>
              <a:rPr lang="fr-FR" sz="1000" dirty="0">
                <a:solidFill>
                  <a:prstClr val="black"/>
                </a:solidFill>
                <a:latin typeface="Times New Roman" panose="02020603050405020304" pitchFamily="18" charset="0"/>
                <a:cs typeface="Times New Roman" panose="02020603050405020304" pitchFamily="18" charset="0"/>
              </a:rPr>
              <a:t> » vu l’indisponibilité de comparables pertinents au niveau de la zone ; </a:t>
            </a:r>
          </a:p>
          <a:p>
            <a:pPr marL="247642" lvl="0" indent="-247642" algn="just">
              <a:buClr>
                <a:srgbClr val="1F497D"/>
              </a:buClr>
              <a:buFont typeface="Wingdings" panose="05000000000000000000" pitchFamily="2" charset="2"/>
              <a:buChar char="§"/>
            </a:pPr>
            <a:r>
              <a:rPr lang="fr-FR" sz="1000" dirty="0">
                <a:solidFill>
                  <a:prstClr val="black"/>
                </a:solidFill>
                <a:latin typeface="Times New Roman" panose="02020603050405020304" pitchFamily="18" charset="0"/>
                <a:cs typeface="Times New Roman" panose="02020603050405020304" pitchFamily="18" charset="0"/>
              </a:rPr>
              <a:t>La </a:t>
            </a:r>
            <a:r>
              <a:rPr lang="fr-FR" sz="1000" dirty="0">
                <a:latin typeface="Times New Roman" panose="02020603050405020304" pitchFamily="18" charset="0"/>
                <a:cs typeface="Times New Roman" panose="02020603050405020304" pitchFamily="18" charset="0"/>
              </a:rPr>
              <a:t>méthode « Actualisation des Flux Financiers » n’a pas été retenue en raison de l’incertitude des hypothèses de calcul du taux d’actualisation vu la conjoncture économique actuelle fluctuante ; </a:t>
            </a:r>
          </a:p>
          <a:p>
            <a:pPr marL="247642" lvl="0" indent="-247642" algn="just">
              <a:buClr>
                <a:srgbClr val="1F497D"/>
              </a:buClr>
              <a:buFont typeface="Wingdings" panose="05000000000000000000" pitchFamily="2" charset="2"/>
              <a:buChar char="§"/>
            </a:pPr>
            <a:r>
              <a:rPr lang="fr-FR" sz="1000" dirty="0">
                <a:solidFill>
                  <a:prstClr val="black"/>
                </a:solidFill>
                <a:latin typeface="Times New Roman" panose="02020603050405020304" pitchFamily="18" charset="0"/>
                <a:cs typeface="Times New Roman" panose="02020603050405020304" pitchFamily="18" charset="0"/>
              </a:rPr>
              <a:t>(**) le prix </a:t>
            </a:r>
            <a:r>
              <a:rPr lang="fr-FR" sz="1000" dirty="0">
                <a:latin typeface="Times New Roman" panose="02020603050405020304" pitchFamily="18" charset="0"/>
                <a:cs typeface="Times New Roman" panose="02020603050405020304" pitchFamily="18" charset="0"/>
              </a:rPr>
              <a:t>unitaire = La valeur retenue/ La superficie pondérée ; </a:t>
            </a:r>
          </a:p>
          <a:p>
            <a:pPr marL="247642" lvl="0" indent="-247642" algn="just">
              <a:buClr>
                <a:srgbClr val="1F497D"/>
              </a:buClr>
              <a:buFont typeface="Wingdings" panose="05000000000000000000" pitchFamily="2" charset="2"/>
              <a:buChar char="§"/>
            </a:pPr>
            <a:r>
              <a:rPr lang="fr-FR" sz="1000" dirty="0">
                <a:latin typeface="Times New Roman" panose="02020603050405020304" pitchFamily="18" charset="0"/>
                <a:cs typeface="Times New Roman" panose="02020603050405020304" pitchFamily="18" charset="0"/>
              </a:rPr>
              <a:t>***La superficie pondérée = la superficie de l’appartement + (la superficie de la place parking privative (PPP) / 2) </a:t>
            </a:r>
            <a:r>
              <a:rPr lang="fr-FR" sz="1000" dirty="0">
                <a:solidFill>
                  <a:srgbClr val="000000"/>
                </a:solidFill>
                <a:latin typeface="Times New Roman" panose="02020603050405020304" pitchFamily="18" charset="0"/>
                <a:cs typeface="Times New Roman" panose="02020603050405020304" pitchFamily="18" charset="0"/>
              </a:rPr>
              <a:t>;</a:t>
            </a:r>
            <a:endParaRPr lang="fr-FR" sz="1000" dirty="0">
              <a:latin typeface="Times New Roman" panose="02020603050405020304" pitchFamily="18" charset="0"/>
              <a:cs typeface="Times New Roman" panose="02020603050405020304" pitchFamily="18" charset="0"/>
            </a:endParaRPr>
          </a:p>
          <a:p>
            <a:pPr marL="247642" lvl="0" indent="-247642" algn="just">
              <a:buClr>
                <a:srgbClr val="1F497D"/>
              </a:buClr>
              <a:buFont typeface="Wingdings" panose="05000000000000000000" pitchFamily="2" charset="2"/>
              <a:buChar char="§"/>
            </a:pPr>
            <a:r>
              <a:rPr lang="fr-FR" sz="1000" dirty="0">
                <a:solidFill>
                  <a:prstClr val="black"/>
                </a:solidFill>
                <a:latin typeface="Times New Roman" panose="02020603050405020304" pitchFamily="18" charset="0"/>
                <a:cs typeface="Times New Roman" panose="02020603050405020304" pitchFamily="18" charset="0"/>
              </a:rPr>
              <a:t>La valeur vénale retenue a été déterminée pour cet actif, libre de toute occupation, charge ou contrainte.</a:t>
            </a:r>
            <a:endParaRPr lang="fr-FR" sz="900" dirty="0">
              <a:latin typeface="Times New Roman" panose="02020603050405020304" pitchFamily="18" charset="0"/>
              <a:cs typeface="Times New Roman" panose="02020603050405020304" pitchFamily="18" charset="0"/>
            </a:endParaRPr>
          </a:p>
        </p:txBody>
      </p:sp>
      <p:sp>
        <p:nvSpPr>
          <p:cNvPr id="15" name="ZoneTexte 14"/>
          <p:cNvSpPr txBox="1"/>
          <p:nvPr/>
        </p:nvSpPr>
        <p:spPr>
          <a:xfrm>
            <a:off x="116631" y="5995931"/>
            <a:ext cx="6644239" cy="261620"/>
          </a:xfrm>
          <a:prstGeom prst="rect">
            <a:avLst/>
          </a:prstGeom>
          <a:solidFill>
            <a:schemeClr val="bg1">
              <a:lumMod val="65000"/>
            </a:schemeClr>
          </a:solidFill>
        </p:spPr>
        <p:txBody>
          <a:bodyPr wrap="none" rtlCol="0" anchor="ctr" anchorCtr="0">
            <a:noAutofit/>
          </a:bodyPr>
          <a:lstStyle>
            <a:defPPr>
              <a:defRPr lang="fr-FR"/>
            </a:defPPr>
            <a:lvl1pPr algn="ctr">
              <a:defRPr sz="1200" b="1">
                <a:solidFill>
                  <a:schemeClr val="bg1"/>
                </a:solidFill>
              </a:defRPr>
            </a:lvl1pPr>
          </a:lstStyle>
          <a:p>
            <a:r>
              <a:rPr lang="fr-FR" dirty="0">
                <a:latin typeface="Times New Roman" panose="02020603050405020304" pitchFamily="18" charset="0"/>
                <a:cs typeface="Times New Roman" panose="02020603050405020304" pitchFamily="18" charset="0"/>
              </a:rPr>
              <a:t>Nota Bene</a:t>
            </a:r>
          </a:p>
        </p:txBody>
      </p:sp>
      <p:graphicFrame>
        <p:nvGraphicFramePr>
          <p:cNvPr id="18" name="Tableau 17"/>
          <p:cNvGraphicFramePr>
            <a:graphicFrameLocks noGrp="1"/>
          </p:cNvGraphicFramePr>
          <p:nvPr>
            <p:extLst>
              <p:ext uri="{D42A27DB-BD31-4B8C-83A1-F6EECF244321}">
                <p14:modId xmlns:p14="http://schemas.microsoft.com/office/powerpoint/2010/main" val="3730551081"/>
              </p:ext>
            </p:extLst>
          </p:nvPr>
        </p:nvGraphicFramePr>
        <p:xfrm>
          <a:off x="116631" y="8055274"/>
          <a:ext cx="6644239" cy="1377428"/>
        </p:xfrm>
        <a:graphic>
          <a:graphicData uri="http://schemas.openxmlformats.org/drawingml/2006/table">
            <a:tbl>
              <a:tblPr firstRow="1"/>
              <a:tblGrid>
                <a:gridCol w="6644239">
                  <a:extLst>
                    <a:ext uri="{9D8B030D-6E8A-4147-A177-3AD203B41FA5}">
                      <a16:colId xmlns:a16="http://schemas.microsoft.com/office/drawing/2014/main" val="2437334052"/>
                    </a:ext>
                  </a:extLst>
                </a:gridCol>
              </a:tblGrid>
              <a:tr h="248567">
                <a:tc>
                  <a:txBody>
                    <a:bodyPr/>
                    <a:lstStyle/>
                    <a:p>
                      <a:pPr marL="0" algn="ctr" defTabSz="914400" rtl="0" eaLnBrk="1" fontAlgn="ctr" latinLnBrk="0" hangingPunct="1"/>
                      <a:r>
                        <a:rPr lang="fr-FR" sz="1200" b="1" kern="1200" dirty="0">
                          <a:solidFill>
                            <a:schemeClr val="bg1"/>
                          </a:solidFill>
                          <a:latin typeface="Times New Roman" panose="02020603050405020304" pitchFamily="18" charset="0"/>
                          <a:ea typeface="+mn-ea"/>
                          <a:cs typeface="Times New Roman" panose="02020603050405020304" pitchFamily="18" charset="0"/>
                        </a:rPr>
                        <a:t>Réserve </a:t>
                      </a:r>
                    </a:p>
                  </a:txBody>
                  <a:tcPr marL="7225" marR="7225" marT="7225"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93757142"/>
                  </a:ext>
                </a:extLst>
              </a:tr>
              <a:tr h="1128861">
                <a:tc>
                  <a:txBody>
                    <a:bodyPr/>
                    <a:lstStyle/>
                    <a:p>
                      <a:pPr marL="26670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Wingdings" panose="05000000000000000000" pitchFamily="2" charset="2"/>
                        <a:buChar char="§"/>
                        <a:tabLst/>
                        <a:defRPr/>
                      </a:pPr>
                      <a:r>
                        <a:rPr kumimoji="0" lang="fr-FR"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Sous réserve de l’obtention de :</a:t>
                      </a:r>
                    </a:p>
                    <a:p>
                      <a:pPr marL="43815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Times New Roman" panose="02020603050405020304" pitchFamily="18" charset="0"/>
                        <a:buChar char="‐"/>
                        <a:tabLst/>
                        <a:defRPr/>
                      </a:pPr>
                      <a:r>
                        <a:rPr kumimoji="0" lang="fr-FR"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Règlement de la copropriété ;</a:t>
                      </a:r>
                    </a:p>
                    <a:p>
                      <a:pPr marL="43815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Times New Roman" panose="02020603050405020304" pitchFamily="18" charset="0"/>
                        <a:buChar char="‐"/>
                        <a:tabLst/>
                        <a:defRPr/>
                      </a:pPr>
                      <a:r>
                        <a:rPr kumimoji="0" lang="fr-FR" sz="100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Plan de copropriété ;</a:t>
                      </a:r>
                    </a:p>
                    <a:p>
                      <a:pPr marL="26670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Wingdings" panose="05000000000000000000" pitchFamily="2" charset="2"/>
                        <a:buChar char="§"/>
                        <a:tabLst/>
                        <a:defRPr/>
                      </a:pPr>
                      <a:r>
                        <a:rPr kumimoji="0" lang="fr-FR" sz="10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Respect des conditions et charges inscrites dans le règlement de copropriété.</a:t>
                      </a:r>
                    </a:p>
                  </a:txBody>
                  <a:tcPr marL="7225" marR="7225" marT="7225"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6" name="Espace réservé du numéro de diapositive 1"/>
          <p:cNvSpPr>
            <a:spLocks noGrp="1"/>
          </p:cNvSpPr>
          <p:nvPr>
            <p:ph type="sldNum" sz="quarter" idx="12"/>
          </p:nvPr>
        </p:nvSpPr>
        <p:spPr>
          <a:xfrm>
            <a:off x="5285184" y="9466157"/>
            <a:ext cx="1600200" cy="527403"/>
          </a:xfrm>
        </p:spPr>
        <p:txBody>
          <a:bodyPr/>
          <a:lstStyle/>
          <a:p>
            <a:r>
              <a:rPr lang="fr-BE" sz="1000" dirty="0" smtClean="0"/>
              <a:t>19/26</a:t>
            </a:r>
            <a:endParaRPr lang="fr-BE" sz="1000" dirty="0"/>
          </a:p>
        </p:txBody>
      </p:sp>
      <p:sp>
        <p:nvSpPr>
          <p:cNvPr id="21"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7" name="ZoneTexte 16"/>
          <p:cNvSpPr txBox="1"/>
          <p:nvPr/>
        </p:nvSpPr>
        <p:spPr>
          <a:xfrm>
            <a:off x="116631" y="1272204"/>
            <a:ext cx="6644239" cy="461665"/>
          </a:xfrm>
          <a:prstGeom prst="rect">
            <a:avLst/>
          </a:prstGeom>
          <a:solidFill>
            <a:schemeClr val="bg1">
              <a:lumMod val="85000"/>
            </a:schemeClr>
          </a:solidFill>
        </p:spPr>
        <p:txBody>
          <a:bodyPr wrap="square" rtlCol="0">
            <a:spAutoFit/>
          </a:bodyPr>
          <a:lstStyle/>
          <a:p>
            <a:pPr algn="ctr"/>
            <a:r>
              <a:rPr lang="fr-FR" sz="1200" dirty="0">
                <a:solidFill>
                  <a:schemeClr val="accent1">
                    <a:lumMod val="50000"/>
                  </a:schemeClr>
                </a:solidFill>
                <a:latin typeface="Times New Roman" panose="02020603050405020304" pitchFamily="18" charset="0"/>
                <a:cs typeface="Times New Roman" panose="02020603050405020304" pitchFamily="18" charset="0"/>
              </a:rPr>
              <a:t>La </a:t>
            </a:r>
            <a:r>
              <a:rPr lang="fr-FR" sz="1200" b="1" dirty="0">
                <a:solidFill>
                  <a:schemeClr val="accent1">
                    <a:lumMod val="50000"/>
                  </a:schemeClr>
                </a:solidFill>
                <a:latin typeface="Times New Roman" panose="02020603050405020304" pitchFamily="18" charset="0"/>
                <a:cs typeface="Times New Roman" panose="02020603050405020304" pitchFamily="18" charset="0"/>
              </a:rPr>
              <a:t>Valeur Vénale </a:t>
            </a:r>
            <a:r>
              <a:rPr lang="fr-FR" sz="1200" dirty="0">
                <a:solidFill>
                  <a:schemeClr val="accent1">
                    <a:lumMod val="50000"/>
                  </a:schemeClr>
                </a:solidFill>
                <a:latin typeface="Times New Roman" panose="02020603050405020304" pitchFamily="18" charset="0"/>
                <a:cs typeface="Times New Roman" panose="02020603050405020304" pitchFamily="18" charset="0"/>
              </a:rPr>
              <a:t>(VV) retenue </a:t>
            </a:r>
            <a:r>
              <a:rPr lang="fr-FR" sz="1200" dirty="0" smtClean="0">
                <a:solidFill>
                  <a:schemeClr val="accent1">
                    <a:lumMod val="50000"/>
                  </a:schemeClr>
                </a:solidFill>
                <a:latin typeface="Times New Roman" panose="02020603050405020304" pitchFamily="18" charset="0"/>
                <a:cs typeface="Times New Roman" panose="02020603050405020304" pitchFamily="18" charset="0"/>
              </a:rPr>
              <a:t>est de : </a:t>
            </a:r>
            <a:r>
              <a:rPr lang="fr-FR" sz="1200" b="1" dirty="0" smtClean="0">
                <a:solidFill>
                  <a:schemeClr val="accent1">
                    <a:lumMod val="50000"/>
                  </a:schemeClr>
                </a:solidFill>
                <a:latin typeface="Times New Roman" panose="02020603050405020304" pitchFamily="18" charset="0"/>
                <a:cs typeface="Times New Roman" panose="02020603050405020304" pitchFamily="18" charset="0"/>
              </a:rPr>
              <a:t>1 </a:t>
            </a:r>
            <a:r>
              <a:rPr lang="fr-FR" sz="1200" b="1" dirty="0" smtClean="0">
                <a:solidFill>
                  <a:schemeClr val="accent1">
                    <a:lumMod val="50000"/>
                  </a:schemeClr>
                </a:solidFill>
                <a:latin typeface="Times New Roman" panose="02020603050405020304" pitchFamily="18" charset="0"/>
                <a:cs typeface="Times New Roman" panose="02020603050405020304" pitchFamily="18" charset="0"/>
              </a:rPr>
              <a:t>600 </a:t>
            </a:r>
            <a:r>
              <a:rPr lang="fr-FR" sz="1200" b="1" dirty="0">
                <a:solidFill>
                  <a:schemeClr val="accent1">
                    <a:lumMod val="50000"/>
                  </a:schemeClr>
                </a:solidFill>
                <a:latin typeface="Times New Roman" panose="02020603050405020304" pitchFamily="18" charset="0"/>
                <a:cs typeface="Times New Roman" panose="02020603050405020304" pitchFamily="18" charset="0"/>
              </a:rPr>
              <a:t>000,00 dhs, </a:t>
            </a:r>
          </a:p>
          <a:p>
            <a:pPr algn="ctr"/>
            <a:r>
              <a:rPr lang="fr-FR" sz="1200" dirty="0">
                <a:solidFill>
                  <a:schemeClr val="accent1">
                    <a:lumMod val="50000"/>
                  </a:schemeClr>
                </a:solidFill>
                <a:latin typeface="Times New Roman" panose="02020603050405020304" pitchFamily="18" charset="0"/>
                <a:cs typeface="Times New Roman" panose="02020603050405020304" pitchFamily="18" charset="0"/>
              </a:rPr>
              <a:t>Soit, </a:t>
            </a:r>
            <a:r>
              <a:rPr lang="fr-FR" sz="1200" b="1" dirty="0" smtClean="0">
                <a:solidFill>
                  <a:schemeClr val="accent1">
                    <a:lumMod val="50000"/>
                  </a:schemeClr>
                </a:solidFill>
                <a:latin typeface="Times New Roman" panose="02020603050405020304" pitchFamily="18" charset="0"/>
                <a:cs typeface="Times New Roman" panose="02020603050405020304" pitchFamily="18" charset="0"/>
              </a:rPr>
              <a:t>11 736 </a:t>
            </a:r>
            <a:r>
              <a:rPr lang="fr-FR" sz="1200" b="1" dirty="0" smtClean="0">
                <a:solidFill>
                  <a:schemeClr val="accent1">
                    <a:lumMod val="50000"/>
                  </a:schemeClr>
                </a:solidFill>
                <a:latin typeface="Times New Roman" panose="02020603050405020304" pitchFamily="18" charset="0"/>
                <a:cs typeface="Times New Roman" panose="02020603050405020304" pitchFamily="18" charset="0"/>
              </a:rPr>
              <a:t>dhs/m² </a:t>
            </a:r>
            <a:r>
              <a:rPr lang="fr-FR" sz="1200" dirty="0">
                <a:solidFill>
                  <a:schemeClr val="accent1">
                    <a:lumMod val="50000"/>
                  </a:schemeClr>
                </a:solidFill>
                <a:latin typeface="Times New Roman" panose="02020603050405020304" pitchFamily="18" charset="0"/>
                <a:cs typeface="Times New Roman" panose="02020603050405020304" pitchFamily="18" charset="0"/>
              </a:rPr>
              <a:t>envir</a:t>
            </a:r>
            <a:r>
              <a:rPr lang="fr-FR" sz="1200" dirty="0">
                <a:solidFill>
                  <a:srgbClr val="254061"/>
                </a:solidFill>
                <a:latin typeface="Times New Roman" panose="02020603050405020304" pitchFamily="18" charset="0"/>
                <a:cs typeface="Times New Roman" panose="02020603050405020304" pitchFamily="18" charset="0"/>
              </a:rPr>
              <a:t>on</a:t>
            </a:r>
            <a:r>
              <a:rPr lang="fr-FR" sz="1200" dirty="0">
                <a:solidFill>
                  <a:schemeClr val="tx2"/>
                </a:solidFill>
                <a:latin typeface="Times New Roman" panose="02020603050405020304" pitchFamily="18" charset="0"/>
                <a:cs typeface="Times New Roman" panose="02020603050405020304" pitchFamily="18" charset="0"/>
              </a:rPr>
              <a:t>.      </a:t>
            </a:r>
          </a:p>
        </p:txBody>
      </p:sp>
      <p:graphicFrame>
        <p:nvGraphicFramePr>
          <p:cNvPr id="22" name="Tableau 21"/>
          <p:cNvGraphicFramePr>
            <a:graphicFrameLocks noGrp="1"/>
          </p:cNvGraphicFramePr>
          <p:nvPr>
            <p:extLst>
              <p:ext uri="{D42A27DB-BD31-4B8C-83A1-F6EECF244321}">
                <p14:modId xmlns:p14="http://schemas.microsoft.com/office/powerpoint/2010/main" val="1569541917"/>
              </p:ext>
            </p:extLst>
          </p:nvPr>
        </p:nvGraphicFramePr>
        <p:xfrm>
          <a:off x="116631" y="1767747"/>
          <a:ext cx="6677285" cy="1601077"/>
        </p:xfrm>
        <a:graphic>
          <a:graphicData uri="http://schemas.openxmlformats.org/drawingml/2006/table">
            <a:tbl>
              <a:tblPr/>
              <a:tblGrid>
                <a:gridCol w="57606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720080">
                  <a:extLst>
                    <a:ext uri="{9D8B030D-6E8A-4147-A177-3AD203B41FA5}">
                      <a16:colId xmlns:a16="http://schemas.microsoft.com/office/drawing/2014/main" val="1828174090"/>
                    </a:ext>
                  </a:extLst>
                </a:gridCol>
                <a:gridCol w="504056">
                  <a:extLst>
                    <a:ext uri="{9D8B030D-6E8A-4147-A177-3AD203B41FA5}">
                      <a16:colId xmlns:a16="http://schemas.microsoft.com/office/drawing/2014/main" val="20005"/>
                    </a:ext>
                  </a:extLst>
                </a:gridCol>
                <a:gridCol w="576064">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753128">
                  <a:extLst>
                    <a:ext uri="{9D8B030D-6E8A-4147-A177-3AD203B41FA5}">
                      <a16:colId xmlns:a16="http://schemas.microsoft.com/office/drawing/2014/main" val="1660771449"/>
                    </a:ext>
                  </a:extLst>
                </a:gridCol>
                <a:gridCol w="864096">
                  <a:extLst>
                    <a:ext uri="{9D8B030D-6E8A-4147-A177-3AD203B41FA5}">
                      <a16:colId xmlns:a16="http://schemas.microsoft.com/office/drawing/2014/main" val="20008"/>
                    </a:ext>
                  </a:extLst>
                </a:gridCol>
                <a:gridCol w="811588">
                  <a:extLst>
                    <a:ext uri="{9D8B030D-6E8A-4147-A177-3AD203B41FA5}">
                      <a16:colId xmlns:a16="http://schemas.microsoft.com/office/drawing/2014/main" val="20009"/>
                    </a:ext>
                  </a:extLst>
                </a:gridCol>
              </a:tblGrid>
              <a:tr h="651626">
                <a:tc rowSpan="3">
                  <a:txBody>
                    <a:bodyPr/>
                    <a:lstStyle/>
                    <a:p>
                      <a:pPr algn="ctr" rtl="0" fontAlgn="ctr"/>
                      <a:r>
                        <a:rPr lang="fr-FR" sz="1000" b="1" i="0" u="none" strike="noStrike" dirty="0">
                          <a:solidFill>
                            <a:srgbClr val="000000"/>
                          </a:solidFill>
                          <a:effectLst/>
                          <a:latin typeface="Times New Roman" panose="02020603050405020304" pitchFamily="18" charset="0"/>
                          <a:cs typeface="Times New Roman" panose="02020603050405020304" pitchFamily="18" charset="0"/>
                        </a:rPr>
                        <a:t>Titre</a:t>
                      </a:r>
                    </a:p>
                    <a:p>
                      <a:pPr algn="ctr" rtl="0" fontAlgn="ctr"/>
                      <a:r>
                        <a:rPr lang="fr-FR" sz="1000" b="1" i="0" u="none" strike="noStrike" dirty="0">
                          <a:solidFill>
                            <a:srgbClr val="000000"/>
                          </a:solidFill>
                          <a:effectLst/>
                          <a:latin typeface="Times New Roman" panose="02020603050405020304" pitchFamily="18" charset="0"/>
                          <a:cs typeface="Times New Roman" panose="02020603050405020304" pitchFamily="18" charset="0"/>
                        </a:rPr>
                        <a:t>foncier</a:t>
                      </a:r>
                    </a:p>
                  </a:txBody>
                  <a:tcPr marL="13758" marR="13758" marT="13758"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Superficie</a:t>
                      </a:r>
                    </a:p>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cadastrale</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3">
                  <a:txBody>
                    <a:bodyPr/>
                    <a:lstStyle/>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Désignation</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Type de</a:t>
                      </a:r>
                    </a:p>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valeur</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algn="ctr" defTabSz="1320759" rtl="0" eaLnBrk="1" fontAlgn="ctr" latinLnBrk="0" hangingPunct="1"/>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a:t>
                      </a:r>
                    </a:p>
                    <a:p>
                      <a:pPr marL="0" algn="ctr" defTabSz="1320759" rtl="0" eaLnBrk="1" fontAlgn="ctr" latinLnBrk="0" hangingPunct="1"/>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Prix</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p>
                      <a:pPr marL="0" algn="ctr" defTabSz="1320759" rtl="0" eaLnBrk="1" fontAlgn="ctr" latinLnBrk="0" hangingPunct="1"/>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Unitaire</a:t>
                      </a:r>
                    </a:p>
                    <a:p>
                      <a:pPr marL="0" algn="ctr" defTabSz="1320759" rtl="0" eaLnBrk="1" fontAlgn="ctr" latinLnBrk="0" hangingPunct="1"/>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 </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Valeur retenue</a:t>
                      </a:r>
                    </a:p>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arrondie</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MA"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a:t>
                      </a:r>
                    </a:p>
                    <a:p>
                      <a:pPr marL="0" marR="0" indent="0" algn="ctr" defTabSz="1320759" rtl="0" eaLnBrk="1" fontAlgn="ctr" latinLnBrk="0" hangingPunct="1">
                        <a:lnSpc>
                          <a:spcPct val="100000"/>
                        </a:lnSpc>
                        <a:spcBef>
                          <a:spcPts val="0"/>
                        </a:spcBef>
                        <a:spcAft>
                          <a:spcPts val="0"/>
                        </a:spcAft>
                        <a:buClrTx/>
                        <a:buSzTx/>
                        <a:buFontTx/>
                        <a:buNone/>
                        <a:tabLst/>
                        <a:defRPr/>
                      </a:pPr>
                      <a:r>
                        <a:rPr lang="fr-MA"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Superficie pondérée</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Poste </a:t>
                      </a: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de</a:t>
                      </a: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comparaison </a:t>
                      </a:r>
                    </a:p>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rPr>
                        <a:t>*Capitalisation </a:t>
                      </a:r>
                      <a:r>
                        <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rPr>
                        <a:t>des Revenus Potentiels</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Actualisation des flux financiers</a:t>
                      </a: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(DCF)</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19623">
                <a:tc vMerge="1">
                  <a:txBody>
                    <a:bodyPr/>
                    <a:lstStyle/>
                    <a:p>
                      <a:endParaRPr lang="fr-FR"/>
                    </a:p>
                  </a:txBody>
                  <a:tcPr/>
                </a:tc>
                <a:tc rowSpan="2">
                  <a:txBody>
                    <a:bodyPr/>
                    <a:lstStyle/>
                    <a:p>
                      <a:pPr algn="ctr" rtl="0" fontAlgn="ctr"/>
                      <a:r>
                        <a:rPr lang="fr-FR" sz="1000" b="1" i="0" u="none" strike="noStrike" dirty="0" smtClean="0">
                          <a:solidFill>
                            <a:srgbClr val="000000"/>
                          </a:solidFill>
                          <a:effectLst/>
                          <a:latin typeface="Times New Roman" panose="02020603050405020304" pitchFamily="18" charset="0"/>
                          <a:cs typeface="Times New Roman" panose="02020603050405020304" pitchFamily="18" charset="0"/>
                        </a:rPr>
                        <a:t>en m²</a:t>
                      </a:r>
                      <a:r>
                        <a:rPr lang="fr-FR" sz="1000" b="0" i="0" u="none" strike="noStrike" dirty="0" smtClean="0">
                          <a:solidFill>
                            <a:srgbClr val="000000"/>
                          </a:solidFill>
                          <a:effectLst/>
                          <a:latin typeface="Times New Roman" panose="02020603050405020304" pitchFamily="18" charset="0"/>
                          <a:cs typeface="Times New Roman" panose="02020603050405020304" pitchFamily="18" charset="0"/>
                        </a:rPr>
                        <a:t> </a:t>
                      </a:r>
                      <a:endParaRPr lang="fr-FR"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algn="ctr" rtl="0" fontAlgn="ctr"/>
                      <a:endParaRPr lang="fr-FR"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Times New Roman" panose="02020603050405020304" pitchFamily="18" charset="0"/>
                        <a:cs typeface="Times New Roman" panose="02020603050405020304" pitchFamily="18" charset="0"/>
                      </a:endParaRPr>
                    </a:p>
                  </a:txBody>
                  <a:tcPr/>
                </a:tc>
                <a:tc vMerge="1">
                  <a:txBody>
                    <a:bodyPr/>
                    <a:lstStyle/>
                    <a:p>
                      <a:pPr marL="0" algn="ctr" defTabSz="1320759" rtl="0" eaLnBrk="1" fontAlgn="ctr" latinLnBrk="0" hangingPunct="1"/>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marL="0" algn="ctr" defTabSz="1320759" rtl="0" eaLnBrk="1" fontAlgn="ctr" latinLnBrk="0" hangingPunct="1"/>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endParaRPr>
                    </a:p>
                  </a:txBody>
                  <a:tcPr/>
                </a:tc>
                <a:tc vMerge="1">
                  <a:txBody>
                    <a:bodyPr/>
                    <a:lstStyle/>
                    <a:p>
                      <a:pPr marL="0" algn="ctr" defTabSz="1320759" rtl="0" eaLnBrk="1" fontAlgn="ctr" latinLnBrk="0" hangingPunct="1"/>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vMerge="1">
                  <a:txBody>
                    <a:bodyPr/>
                    <a:lstStyle/>
                    <a:p>
                      <a:pPr marL="0" algn="ctr" defTabSz="1320759" rtl="0" eaLnBrk="1" fontAlgn="ctr" latinLnBrk="0" hangingPunct="1"/>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47123188"/>
                  </a:ext>
                </a:extLst>
              </a:tr>
              <a:tr h="333004">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dirty="0">
                          <a:solidFill>
                            <a:schemeClr val="tx1"/>
                          </a:solidFill>
                          <a:effectLst/>
                          <a:latin typeface="Times New Roman" panose="02020603050405020304" pitchFamily="18" charset="0"/>
                          <a:cs typeface="Times New Roman" panose="02020603050405020304" pitchFamily="18" charset="0"/>
                        </a:rPr>
                        <a:t>en m²</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en dh/m²</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en dh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MA"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en m²</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Méthode 01</a:t>
                      </a:r>
                    </a:p>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rPr>
                        <a:t>Méthode 02</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Méthode 03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492315">
                <a:tc>
                  <a:txBody>
                    <a:bodyPr/>
                    <a:lstStyle/>
                    <a:p>
                      <a:pPr algn="ctr" rtl="0" fontAlgn="ctr"/>
                      <a:r>
                        <a:rPr lang="fr-FR" sz="1000" b="1" dirty="0" smtClean="0">
                          <a:latin typeface="Times New Roman" panose="02020603050405020304" pitchFamily="18" charset="0"/>
                          <a:cs typeface="Times New Roman" panose="02020603050405020304" pitchFamily="18" charset="0"/>
                        </a:rPr>
                        <a:t>47 125/58</a:t>
                      </a:r>
                      <a:endParaRPr lang="fr-FR" sz="1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13758"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132 (+13)</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0" dirty="0" smtClean="0">
                          <a:solidFill>
                            <a:schemeClr val="tx1"/>
                          </a:solidFill>
                          <a:latin typeface="Times New Roman" panose="02020603050405020304" pitchFamily="18" charset="0"/>
                          <a:cs typeface="Times New Roman" panose="02020603050405020304" pitchFamily="18" charset="0"/>
                        </a:rPr>
                        <a:t>Appartement (+</a:t>
                      </a:r>
                      <a:r>
                        <a:rPr lang="fr-FR" sz="1000" b="0" baseline="0" dirty="0" smtClean="0">
                          <a:solidFill>
                            <a:schemeClr val="tx1"/>
                          </a:solidFill>
                          <a:latin typeface="Times New Roman" panose="02020603050405020304" pitchFamily="18" charset="0"/>
                          <a:cs typeface="Times New Roman" panose="02020603050405020304" pitchFamily="18" charset="0"/>
                        </a:rPr>
                        <a:t> PPP)</a:t>
                      </a:r>
                      <a:endParaRPr lang="fr-FR" sz="1000" b="0" dirty="0" smtClean="0">
                        <a:solidFill>
                          <a:schemeClr val="tx1"/>
                        </a:solidFill>
                        <a:latin typeface="Times New Roman" panose="02020603050405020304" pitchFamily="18" charset="0"/>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0" i="0" u="none" strike="noStrike" dirty="0">
                          <a:solidFill>
                            <a:schemeClr val="tx1"/>
                          </a:solidFill>
                          <a:effectLst/>
                          <a:latin typeface="Times New Roman" panose="02020603050405020304" pitchFamily="18" charset="0"/>
                          <a:cs typeface="Times New Roman" panose="02020603050405020304" pitchFamily="18" charset="0"/>
                        </a:rPr>
                        <a:t>VV</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endParaRPr lang="fr-FR" sz="1000" b="0" i="0" u="none" strike="noStrike" dirty="0" smtClean="0">
                        <a:solidFill>
                          <a:schemeClr val="tx1"/>
                        </a:solidFill>
                        <a:effectLst/>
                        <a:latin typeface="Times New Roman" panose="02020603050405020304" pitchFamily="18" charset="0"/>
                        <a:cs typeface="Times New Roman" panose="02020603050405020304" pitchFamily="18" charset="0"/>
                      </a:endParaRPr>
                    </a:p>
                    <a:p>
                      <a:pPr algn="ctr" rtl="0" fontAlgn="ctr"/>
                      <a:r>
                        <a:rPr lang="fr-FR" sz="1000" b="0" i="0" u="none" strike="noStrike" dirty="0" smtClean="0">
                          <a:solidFill>
                            <a:schemeClr val="tx1"/>
                          </a:solidFill>
                          <a:effectLst/>
                          <a:latin typeface="Times New Roman" panose="02020603050405020304" pitchFamily="18" charset="0"/>
                          <a:cs typeface="Times New Roman" panose="02020603050405020304" pitchFamily="18" charset="0"/>
                        </a:rPr>
                        <a:t>11 736</a:t>
                      </a:r>
                      <a:r>
                        <a:rPr lang="fr-FR" sz="1000" b="0" i="0" u="none" strike="noStrike" dirty="0">
                          <a:solidFill>
                            <a:schemeClr val="tx1"/>
                          </a:solidFill>
                          <a:effectLst/>
                          <a:latin typeface="Times New Roman" panose="02020603050405020304" pitchFamily="18" charset="0"/>
                          <a:cs typeface="Times New Roman" panose="02020603050405020304" pitchFamily="18" charset="0"/>
                        </a:rPr>
                        <a:t>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1 600 000</a:t>
                      </a:r>
                      <a:r>
                        <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rPr>
                        <a:t>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136</a:t>
                      </a:r>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5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1 433 248</a:t>
                      </a:r>
                      <a:endParaRPr lang="fr-FR" sz="105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rPr>
                        <a:t>1 </a:t>
                      </a:r>
                      <a:r>
                        <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rPr>
                        <a:t>568 939</a:t>
                      </a:r>
                      <a:r>
                        <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rPr>
                        <a:t>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 </a:t>
                      </a: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572 285</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90241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353" y="47204"/>
            <a:ext cx="2122251" cy="766021"/>
          </a:xfrm>
          <a:prstGeom prst="rect">
            <a:avLst/>
          </a:prstGeom>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76" y="82640"/>
            <a:ext cx="1844824" cy="399712"/>
          </a:xfrm>
          <a:prstGeom prst="rect">
            <a:avLst/>
          </a:prstGeom>
        </p:spPr>
      </p:pic>
      <p:sp>
        <p:nvSpPr>
          <p:cNvPr id="31" name="object 61"/>
          <p:cNvSpPr/>
          <p:nvPr/>
        </p:nvSpPr>
        <p:spPr>
          <a:xfrm>
            <a:off x="2498833" y="8425530"/>
            <a:ext cx="1171041" cy="626902"/>
          </a:xfrm>
          <a:prstGeom prst="rect">
            <a:avLst/>
          </a:prstGeom>
          <a:blipFill>
            <a:blip r:embed="rId5" cstate="print"/>
            <a:stretch>
              <a:fillRect/>
            </a:stretch>
          </a:blipFill>
          <a:ln>
            <a:noFill/>
          </a:ln>
        </p:spPr>
        <p:txBody>
          <a:bodyPr wrap="square" lIns="0" tIns="0" rIns="0" bIns="0" rtlCol="0"/>
          <a:lstStyle/>
          <a:p>
            <a:endParaRPr/>
          </a:p>
        </p:txBody>
      </p:sp>
      <p:sp>
        <p:nvSpPr>
          <p:cNvPr id="33" name="object 62"/>
          <p:cNvSpPr/>
          <p:nvPr/>
        </p:nvSpPr>
        <p:spPr>
          <a:xfrm>
            <a:off x="1988840" y="7256989"/>
            <a:ext cx="936104" cy="631079"/>
          </a:xfrm>
          <a:prstGeom prst="rect">
            <a:avLst/>
          </a:prstGeom>
          <a:blipFill>
            <a:blip r:embed="rId6" cstate="print"/>
            <a:stretch>
              <a:fillRect/>
            </a:stretch>
          </a:blipFill>
          <a:ln>
            <a:noFill/>
          </a:ln>
        </p:spPr>
        <p:txBody>
          <a:bodyPr wrap="square" lIns="0" tIns="0" rIns="0" bIns="0" rtlCol="0"/>
          <a:lstStyle/>
          <a:p>
            <a:endParaRPr/>
          </a:p>
        </p:txBody>
      </p:sp>
      <p:sp>
        <p:nvSpPr>
          <p:cNvPr id="35" name="object 63"/>
          <p:cNvSpPr/>
          <p:nvPr/>
        </p:nvSpPr>
        <p:spPr>
          <a:xfrm>
            <a:off x="3889492" y="8419502"/>
            <a:ext cx="691635" cy="632930"/>
          </a:xfrm>
          <a:prstGeom prst="rect">
            <a:avLst/>
          </a:prstGeom>
          <a:blipFill>
            <a:blip r:embed="rId7" cstate="print"/>
            <a:stretch>
              <a:fillRect/>
            </a:stretch>
          </a:blipFill>
          <a:ln>
            <a:noFill/>
          </a:ln>
        </p:spPr>
        <p:txBody>
          <a:bodyPr wrap="square" lIns="0" tIns="0" rIns="0" bIns="0" rtlCol="0"/>
          <a:lstStyle/>
          <a:p>
            <a:endParaRPr/>
          </a:p>
        </p:txBody>
      </p:sp>
      <p:sp>
        <p:nvSpPr>
          <p:cNvPr id="36" name="object 64"/>
          <p:cNvSpPr/>
          <p:nvPr/>
        </p:nvSpPr>
        <p:spPr>
          <a:xfrm>
            <a:off x="1314500" y="8406031"/>
            <a:ext cx="936104" cy="626902"/>
          </a:xfrm>
          <a:prstGeom prst="rect">
            <a:avLst/>
          </a:prstGeom>
          <a:blipFill>
            <a:blip r:embed="rId8" cstate="print"/>
            <a:stretch>
              <a:fillRect/>
            </a:stretch>
          </a:blipFill>
          <a:ln>
            <a:noFill/>
          </a:ln>
        </p:spPr>
        <p:txBody>
          <a:bodyPr wrap="square" lIns="0" tIns="0" rIns="0" bIns="0" rtlCol="0"/>
          <a:lstStyle/>
          <a:p>
            <a:endParaRPr/>
          </a:p>
        </p:txBody>
      </p:sp>
      <p:sp>
        <p:nvSpPr>
          <p:cNvPr id="37" name="object 65"/>
          <p:cNvSpPr/>
          <p:nvPr/>
        </p:nvSpPr>
        <p:spPr>
          <a:xfrm>
            <a:off x="3020585" y="7254243"/>
            <a:ext cx="840464" cy="633826"/>
          </a:xfrm>
          <a:prstGeom prst="rect">
            <a:avLst/>
          </a:prstGeom>
          <a:blipFill>
            <a:blip r:embed="rId9" cstate="print"/>
            <a:stretch>
              <a:fillRect/>
            </a:stretch>
          </a:blipFill>
          <a:ln>
            <a:noFill/>
          </a:ln>
        </p:spPr>
        <p:txBody>
          <a:bodyPr wrap="square" lIns="0" tIns="0" rIns="0" bIns="0" rtlCol="0"/>
          <a:lstStyle/>
          <a:p>
            <a:endParaRPr/>
          </a:p>
        </p:txBody>
      </p:sp>
      <p:sp>
        <p:nvSpPr>
          <p:cNvPr id="38" name="ZoneTexte 37"/>
          <p:cNvSpPr txBox="1"/>
          <p:nvPr/>
        </p:nvSpPr>
        <p:spPr>
          <a:xfrm>
            <a:off x="3875759" y="9093291"/>
            <a:ext cx="913597" cy="540229"/>
          </a:xfrm>
          <a:prstGeom prst="rect">
            <a:avLst/>
          </a:prstGeom>
          <a:noFill/>
          <a:ln>
            <a:noFill/>
          </a:ln>
        </p:spPr>
        <p:txBody>
          <a:bodyPr wrap="square" rtlCol="0">
            <a:spAutoFit/>
          </a:bodyPr>
          <a:lstStyle/>
          <a:p>
            <a:r>
              <a:rPr lang="fr-FR" sz="700" b="1" dirty="0"/>
              <a:t>Ordre National des Ingénieurs Géomètres-Topographes</a:t>
            </a:r>
          </a:p>
        </p:txBody>
      </p:sp>
      <p:sp>
        <p:nvSpPr>
          <p:cNvPr id="39" name="ZoneTexte 38"/>
          <p:cNvSpPr txBox="1"/>
          <p:nvPr/>
        </p:nvSpPr>
        <p:spPr>
          <a:xfrm>
            <a:off x="1166633" y="9038686"/>
            <a:ext cx="1302374" cy="523220"/>
          </a:xfrm>
          <a:prstGeom prst="rect">
            <a:avLst/>
          </a:prstGeom>
          <a:noFill/>
          <a:ln>
            <a:noFill/>
          </a:ln>
        </p:spPr>
        <p:txBody>
          <a:bodyPr wrap="square" rtlCol="0">
            <a:spAutoFit/>
          </a:bodyPr>
          <a:lstStyle/>
          <a:p>
            <a:r>
              <a:rPr lang="fr-FR" sz="700" b="1" dirty="0"/>
              <a:t>Institut d'Etudes Economiques et Juridiques Appliquées à l'Immobilier, la Construction et l'Habitat</a:t>
            </a:r>
          </a:p>
        </p:txBody>
      </p:sp>
      <p:sp>
        <p:nvSpPr>
          <p:cNvPr id="40" name="ZoneTexte 39"/>
          <p:cNvSpPr txBox="1"/>
          <p:nvPr/>
        </p:nvSpPr>
        <p:spPr>
          <a:xfrm>
            <a:off x="2492896" y="9093291"/>
            <a:ext cx="1176978" cy="307777"/>
          </a:xfrm>
          <a:prstGeom prst="rect">
            <a:avLst/>
          </a:prstGeom>
          <a:noFill/>
          <a:ln>
            <a:noFill/>
          </a:ln>
        </p:spPr>
        <p:txBody>
          <a:bodyPr wrap="square" rtlCol="0">
            <a:spAutoFit/>
          </a:bodyPr>
          <a:lstStyle/>
          <a:p>
            <a:r>
              <a:rPr lang="fr-FR" sz="700" b="1" dirty="0"/>
              <a:t>Association Marocaine de l’Expertise Immobilière</a:t>
            </a:r>
          </a:p>
        </p:txBody>
      </p:sp>
      <p:pic>
        <p:nvPicPr>
          <p:cNvPr id="41" name="Picture 2" descr="Résultat de recherche d'images pour &quot;CGEM&quot;&quot;"/>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3899" r="20497"/>
          <a:stretch/>
        </p:blipFill>
        <p:spPr bwMode="auto">
          <a:xfrm>
            <a:off x="4677923" y="8419502"/>
            <a:ext cx="826890" cy="6329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2" name="ZoneTexte 41"/>
          <p:cNvSpPr txBox="1"/>
          <p:nvPr/>
        </p:nvSpPr>
        <p:spPr>
          <a:xfrm>
            <a:off x="3089709" y="7910520"/>
            <a:ext cx="846278" cy="313646"/>
          </a:xfrm>
          <a:prstGeom prst="rect">
            <a:avLst/>
          </a:prstGeom>
          <a:noFill/>
          <a:ln>
            <a:noFill/>
          </a:ln>
        </p:spPr>
        <p:txBody>
          <a:bodyPr wrap="square" rtlCol="0">
            <a:spAutoFit/>
          </a:bodyPr>
          <a:lstStyle/>
          <a:p>
            <a:r>
              <a:rPr lang="fr-FR" sz="700" b="1" dirty="0"/>
              <a:t>RICS London, Registred </a:t>
            </a:r>
            <a:r>
              <a:rPr lang="fr-FR" sz="700" b="1" dirty="0" err="1"/>
              <a:t>Valuer</a:t>
            </a:r>
            <a:endParaRPr lang="fr-FR" sz="700" b="1" dirty="0"/>
          </a:p>
        </p:txBody>
      </p:sp>
      <p:sp>
        <p:nvSpPr>
          <p:cNvPr id="43" name="ZoneTexte 42"/>
          <p:cNvSpPr txBox="1"/>
          <p:nvPr/>
        </p:nvSpPr>
        <p:spPr>
          <a:xfrm>
            <a:off x="4739189" y="9093291"/>
            <a:ext cx="1062426" cy="415498"/>
          </a:xfrm>
          <a:prstGeom prst="rect">
            <a:avLst/>
          </a:prstGeom>
          <a:noFill/>
          <a:ln>
            <a:noFill/>
          </a:ln>
        </p:spPr>
        <p:txBody>
          <a:bodyPr wrap="square" rtlCol="0">
            <a:spAutoFit/>
          </a:bodyPr>
          <a:lstStyle/>
          <a:p>
            <a:r>
              <a:rPr lang="fr-FR" sz="700" b="1" dirty="0"/>
              <a:t>Confédération Générale des Entreprises du Maroc</a:t>
            </a:r>
          </a:p>
        </p:txBody>
      </p:sp>
      <p:pic>
        <p:nvPicPr>
          <p:cNvPr id="44" name="Imag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86405" y="7259388"/>
            <a:ext cx="769401" cy="628680"/>
          </a:xfrm>
          <a:prstGeom prst="rect">
            <a:avLst/>
          </a:prstGeom>
          <a:ln>
            <a:noFill/>
          </a:ln>
        </p:spPr>
      </p:pic>
      <p:sp>
        <p:nvSpPr>
          <p:cNvPr id="45" name="ZoneTexte 44"/>
          <p:cNvSpPr txBox="1"/>
          <p:nvPr/>
        </p:nvSpPr>
        <p:spPr>
          <a:xfrm>
            <a:off x="3986405" y="7914792"/>
            <a:ext cx="1050404" cy="415498"/>
          </a:xfrm>
          <a:prstGeom prst="rect">
            <a:avLst/>
          </a:prstGeom>
          <a:noFill/>
          <a:ln>
            <a:noFill/>
          </a:ln>
        </p:spPr>
        <p:txBody>
          <a:bodyPr wrap="square" rtlCol="0">
            <a:spAutoFit/>
          </a:bodyPr>
          <a:lstStyle/>
          <a:p>
            <a:r>
              <a:rPr lang="fr-FR" sz="700" b="1" dirty="0"/>
              <a:t>Evaluateur OPCI</a:t>
            </a:r>
          </a:p>
          <a:p>
            <a:r>
              <a:rPr lang="fr-FR" sz="700" b="1" dirty="0"/>
              <a:t>Agrée par le Ministère des Finances</a:t>
            </a:r>
          </a:p>
        </p:txBody>
      </p:sp>
      <p:sp>
        <p:nvSpPr>
          <p:cNvPr id="46" name="ZoneTexte 45"/>
          <p:cNvSpPr txBox="1"/>
          <p:nvPr/>
        </p:nvSpPr>
        <p:spPr>
          <a:xfrm>
            <a:off x="1988840" y="7921878"/>
            <a:ext cx="936104" cy="415498"/>
          </a:xfrm>
          <a:prstGeom prst="rect">
            <a:avLst/>
          </a:prstGeom>
          <a:noFill/>
          <a:ln>
            <a:noFill/>
          </a:ln>
        </p:spPr>
        <p:txBody>
          <a:bodyPr wrap="square" rtlCol="0">
            <a:spAutoFit/>
          </a:bodyPr>
          <a:lstStyle/>
          <a:p>
            <a:r>
              <a:rPr lang="fr-FR" sz="700" b="1" dirty="0"/>
              <a:t>Expert Judiciaire près des Tribunaux de Rabat</a:t>
            </a:r>
          </a:p>
        </p:txBody>
      </p:sp>
      <p:graphicFrame>
        <p:nvGraphicFramePr>
          <p:cNvPr id="20" name="Tableau 3"/>
          <p:cNvGraphicFramePr>
            <a:graphicFrameLocks noGrp="1"/>
          </p:cNvGraphicFramePr>
          <p:nvPr>
            <p:extLst>
              <p:ext uri="{D42A27DB-BD31-4B8C-83A1-F6EECF244321}">
                <p14:modId xmlns:p14="http://schemas.microsoft.com/office/powerpoint/2010/main" val="3832422496"/>
              </p:ext>
            </p:extLst>
          </p:nvPr>
        </p:nvGraphicFramePr>
        <p:xfrm>
          <a:off x="0" y="1501642"/>
          <a:ext cx="6852236" cy="5344910"/>
        </p:xfrm>
        <a:graphic>
          <a:graphicData uri="http://schemas.openxmlformats.org/drawingml/2006/table">
            <a:tbl>
              <a:tblPr firstRow="1" bandRow="1">
                <a:tableStyleId>{5C22544A-7EE6-4342-B048-85BDC9FD1C3A}</a:tableStyleId>
              </a:tblPr>
              <a:tblGrid>
                <a:gridCol w="188640">
                  <a:extLst>
                    <a:ext uri="{9D8B030D-6E8A-4147-A177-3AD203B41FA5}">
                      <a16:colId xmlns:a16="http://schemas.microsoft.com/office/drawing/2014/main" val="20000"/>
                    </a:ext>
                  </a:extLst>
                </a:gridCol>
                <a:gridCol w="6192688">
                  <a:extLst>
                    <a:ext uri="{9D8B030D-6E8A-4147-A177-3AD203B41FA5}">
                      <a16:colId xmlns:a16="http://schemas.microsoft.com/office/drawing/2014/main" val="20001"/>
                    </a:ext>
                  </a:extLst>
                </a:gridCol>
                <a:gridCol w="470908">
                  <a:extLst>
                    <a:ext uri="{9D8B030D-6E8A-4147-A177-3AD203B41FA5}">
                      <a16:colId xmlns:a16="http://schemas.microsoft.com/office/drawing/2014/main" val="20002"/>
                    </a:ext>
                  </a:extLst>
                </a:gridCol>
              </a:tblGrid>
              <a:tr h="305307">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Attestation de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valeur</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3</a:t>
                      </a:r>
                    </a:p>
                  </a:txBody>
                  <a:tcPr marL="68580" marR="68580" marT="34290" marB="34290" anchor="ctr">
                    <a:solidFill>
                      <a:schemeClr val="accent1"/>
                    </a:solidFill>
                  </a:tcPr>
                </a:tc>
                <a:extLst>
                  <a:ext uri="{0D108BD9-81ED-4DB2-BD59-A6C34878D82A}">
                    <a16:rowId xmlns:a16="http://schemas.microsoft.com/office/drawing/2014/main" val="10000"/>
                  </a:ext>
                </a:extLst>
              </a:tr>
              <a:tr h="305307">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Mission</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4</a:t>
                      </a:r>
                    </a:p>
                  </a:txBody>
                  <a:tcPr marL="68580" marR="68580" marT="34290" marB="34290" anchor="ctr">
                    <a:solidFill>
                      <a:schemeClr val="accent1"/>
                    </a:solidFill>
                  </a:tcPr>
                </a:tc>
                <a:extLst>
                  <a:ext uri="{0D108BD9-81ED-4DB2-BD59-A6C34878D82A}">
                    <a16:rowId xmlns:a16="http://schemas.microsoft.com/office/drawing/2014/main" val="10001"/>
                  </a:ext>
                </a:extLst>
              </a:tr>
              <a:tr h="305307">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Désignation et propriété juridique</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6</a:t>
                      </a:r>
                    </a:p>
                  </a:txBody>
                  <a:tcPr marL="68580" marR="68580" marT="34290" marB="34290" anchor="ctr">
                    <a:solidFill>
                      <a:schemeClr val="accent1"/>
                    </a:solidFill>
                  </a:tcPr>
                </a:tc>
                <a:extLst>
                  <a:ext uri="{0D108BD9-81ED-4DB2-BD59-A6C34878D82A}">
                    <a16:rowId xmlns:a16="http://schemas.microsoft.com/office/drawing/2014/main" val="10002"/>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Eléments intrinsèques et extrinsèques du bien</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7</a:t>
                      </a:r>
                    </a:p>
                  </a:txBody>
                  <a:tcPr marL="68580" marR="68580" marT="34290" marB="34290" anchor="ctr">
                    <a:solidFill>
                      <a:schemeClr val="accent1"/>
                    </a:solidFill>
                  </a:tcPr>
                </a:tc>
                <a:extLst>
                  <a:ext uri="{0D108BD9-81ED-4DB2-BD59-A6C34878D82A}">
                    <a16:rowId xmlns:a16="http://schemas.microsoft.com/office/drawing/2014/main" val="10003"/>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Description de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l’immeuble</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8</a:t>
                      </a:r>
                    </a:p>
                  </a:txBody>
                  <a:tcPr marL="68580" marR="68580" marT="34290" marB="34290" anchor="ctr">
                    <a:solidFill>
                      <a:schemeClr val="accent1"/>
                    </a:solidFill>
                  </a:tcPr>
                </a:tc>
                <a:extLst>
                  <a:ext uri="{0D108BD9-81ED-4DB2-BD59-A6C34878D82A}">
                    <a16:rowId xmlns:a16="http://schemas.microsoft.com/office/drawing/2014/main" val="10004"/>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Description</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du bien</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9</a:t>
                      </a:r>
                    </a:p>
                  </a:txBody>
                  <a:tcPr marL="68580" marR="68580" marT="34290" marB="34290" anchor="ctr">
                    <a:solidFill>
                      <a:schemeClr val="accent1"/>
                    </a:solidFill>
                  </a:tcPr>
                </a:tc>
                <a:extLst>
                  <a:ext uri="{0D108BD9-81ED-4DB2-BD59-A6C34878D82A}">
                    <a16:rowId xmlns:a16="http://schemas.microsoft.com/office/drawing/2014/main" val="10005"/>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Situation du bien</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10</a:t>
                      </a:r>
                    </a:p>
                  </a:txBody>
                  <a:tcPr marL="68580" marR="68580" marT="34290" marB="34290" anchor="ctr">
                    <a:solidFill>
                      <a:schemeClr val="accent1"/>
                    </a:solidFill>
                  </a:tcPr>
                </a:tc>
                <a:extLst>
                  <a:ext uri="{0D108BD9-81ED-4DB2-BD59-A6C34878D82A}">
                    <a16:rowId xmlns:a16="http://schemas.microsoft.com/office/drawing/2014/main" val="10006"/>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Assiette du bien</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11</a:t>
                      </a:r>
                    </a:p>
                  </a:txBody>
                  <a:tcPr marL="68580" marR="68580" marT="34290" marB="34290" anchor="ctr">
                    <a:solidFill>
                      <a:schemeClr val="accent1"/>
                    </a:solidFill>
                  </a:tcPr>
                </a:tc>
                <a:extLst>
                  <a:ext uri="{0D108BD9-81ED-4DB2-BD59-A6C34878D82A}">
                    <a16:rowId xmlns:a16="http://schemas.microsoft.com/office/drawing/2014/main" val="10007"/>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Etude du </a:t>
                      </a:r>
                      <a:r>
                        <a:rPr lang="fr-FR" sz="1400" b="1" i="1" kern="1200" dirty="0">
                          <a:solidFill>
                            <a:schemeClr val="tx2">
                              <a:lumMod val="75000"/>
                            </a:schemeClr>
                          </a:solidFill>
                          <a:latin typeface="Times New Roman" panose="02020603050405020304" pitchFamily="18" charset="0"/>
                          <a:ea typeface="+mn-ea"/>
                          <a:cs typeface="Times New Roman" panose="02020603050405020304" pitchFamily="18" charset="0"/>
                        </a:rPr>
                        <a:t>marché national</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13</a:t>
                      </a:r>
                    </a:p>
                  </a:txBody>
                  <a:tcPr marL="68580" marR="68580" marT="34290" marB="34290" anchor="ctr">
                    <a:solidFill>
                      <a:schemeClr val="accent1"/>
                    </a:solidFill>
                  </a:tcPr>
                </a:tc>
                <a:extLst>
                  <a:ext uri="{0D108BD9-81ED-4DB2-BD59-A6C34878D82A}">
                    <a16:rowId xmlns:a16="http://schemas.microsoft.com/office/drawing/2014/main" val="10008"/>
                  </a:ext>
                </a:extLst>
              </a:tr>
              <a:tr h="33905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fr-FR" sz="1600" b="1" i="0" u="none" strike="noStrike" kern="1200" cap="none" spc="0" normalizeH="0" baseline="0" noProof="0" dirty="0">
                        <a:ln>
                          <a:noFill/>
                        </a:ln>
                        <a:solidFill>
                          <a:schemeClr val="bg1">
                            <a:lumMod val="95000"/>
                          </a:schemeClr>
                        </a:solidFill>
                        <a:effectLst/>
                        <a:uLnTx/>
                        <a:uFillTx/>
                        <a:latin typeface="Times New Roman" panose="02020603050405020304" pitchFamily="18" charset="0"/>
                        <a:ea typeface="+mn-ea"/>
                        <a:cs typeface="Times New Roman" panose="02020603050405020304" pitchFamily="18" charset="0"/>
                      </a:endParaRPr>
                    </a:p>
                  </a:txBody>
                  <a:tcPr marL="68580" marR="68580" marT="34290" marB="34290"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1400" b="1" i="1" u="none" strike="noStrike" kern="1200" cap="none" spc="0" normalizeH="0" baseline="0" noProof="0" dirty="0">
                          <a:ln>
                            <a:noFill/>
                          </a:ln>
                          <a:solidFill>
                            <a:schemeClr val="tx2">
                              <a:lumMod val="75000"/>
                            </a:schemeClr>
                          </a:solidFill>
                          <a:effectLst/>
                          <a:uLnTx/>
                          <a:uFillTx/>
                          <a:latin typeface="Times New Roman" panose="02020603050405020304" pitchFamily="18" charset="0"/>
                          <a:ea typeface="+mn-ea"/>
                          <a:cs typeface="Times New Roman" panose="02020603050405020304" pitchFamily="18" charset="0"/>
                        </a:rPr>
                        <a:t>Etude </a:t>
                      </a:r>
                      <a:r>
                        <a:rPr lang="fr-FR" sz="1400" b="1" i="1" kern="1200" noProof="0" dirty="0">
                          <a:solidFill>
                            <a:schemeClr val="tx2">
                              <a:lumMod val="75000"/>
                            </a:schemeClr>
                          </a:solidFill>
                          <a:latin typeface="Times New Roman" panose="02020603050405020304" pitchFamily="18" charset="0"/>
                          <a:ea typeface="+mn-ea"/>
                          <a:cs typeface="Times New Roman" panose="02020603050405020304" pitchFamily="18" charset="0"/>
                        </a:rPr>
                        <a:t>du marché </a:t>
                      </a:r>
                      <a:r>
                        <a:rPr kumimoji="0" lang="fr-FR" sz="1400" b="1" i="1" u="none" strike="noStrike" kern="1200" cap="none" spc="0" normalizeH="0" baseline="0" noProof="0" dirty="0">
                          <a:ln>
                            <a:noFill/>
                          </a:ln>
                          <a:solidFill>
                            <a:schemeClr val="tx2">
                              <a:lumMod val="75000"/>
                            </a:schemeClr>
                          </a:solidFill>
                          <a:effectLst/>
                          <a:uLnTx/>
                          <a:uFillTx/>
                          <a:latin typeface="Times New Roman" panose="02020603050405020304" pitchFamily="18" charset="0"/>
                          <a:ea typeface="+mn-ea"/>
                          <a:cs typeface="Times New Roman" panose="02020603050405020304" pitchFamily="18" charset="0"/>
                        </a:rPr>
                        <a:t>régional</a:t>
                      </a: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fr-FR" sz="1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14</a:t>
                      </a:r>
                    </a:p>
                  </a:txBody>
                  <a:tcPr marL="68580" marR="68580" marT="34290" marB="34290" anchor="ctr">
                    <a:solidFill>
                      <a:schemeClr val="accent1"/>
                    </a:solidFill>
                  </a:tcPr>
                </a:tc>
                <a:extLst>
                  <a:ext uri="{0D108BD9-81ED-4DB2-BD59-A6C34878D82A}">
                    <a16:rowId xmlns:a16="http://schemas.microsoft.com/office/drawing/2014/main" val="10009"/>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Etude de marché local- Offres de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vente</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15</a:t>
                      </a:r>
                    </a:p>
                  </a:txBody>
                  <a:tcPr marL="68580" marR="68580" marT="34290" marB="34290" anchor="ctr">
                    <a:solidFill>
                      <a:schemeClr val="accent1"/>
                    </a:solidFill>
                  </a:tcPr>
                </a:tc>
                <a:extLst>
                  <a:ext uri="{0D108BD9-81ED-4DB2-BD59-A6C34878D82A}">
                    <a16:rowId xmlns:a16="http://schemas.microsoft.com/office/drawing/2014/main" val="10010"/>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Etude de marché local- Offres de location</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16</a:t>
                      </a:r>
                    </a:p>
                  </a:txBody>
                  <a:tcPr marL="68580" marR="68580" marT="34290" marB="34290" anchor="ctr">
                    <a:solidFill>
                      <a:schemeClr val="accent1"/>
                    </a:solidFill>
                  </a:tcPr>
                </a:tc>
                <a:extLst>
                  <a:ext uri="{0D108BD9-81ED-4DB2-BD59-A6C34878D82A}">
                    <a16:rowId xmlns:a16="http://schemas.microsoft.com/office/drawing/2014/main" val="10011"/>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Etude de marché local- Contrats de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vente</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17</a:t>
                      </a:r>
                    </a:p>
                  </a:txBody>
                  <a:tcPr marL="68580" marR="68580" marT="34290" marB="34290" anchor="ctr">
                    <a:solidFill>
                      <a:schemeClr val="accent1"/>
                    </a:solidFill>
                  </a:tcPr>
                </a:tc>
                <a:extLst>
                  <a:ext uri="{0D108BD9-81ED-4DB2-BD59-A6C34878D82A}">
                    <a16:rowId xmlns:a16="http://schemas.microsoft.com/office/drawing/2014/main" val="10012"/>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Analyse du risque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 Analyse SWOT</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18</a:t>
                      </a:r>
                    </a:p>
                  </a:txBody>
                  <a:tcPr marL="68580" marR="68580" marT="34290" marB="34290" anchor="ctr">
                    <a:solidFill>
                      <a:schemeClr val="accent1"/>
                    </a:solidFill>
                  </a:tcPr>
                </a:tc>
                <a:extLst>
                  <a:ext uri="{0D108BD9-81ED-4DB2-BD59-A6C34878D82A}">
                    <a16:rowId xmlns:a16="http://schemas.microsoft.com/office/drawing/2014/main" val="10013"/>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Tableau récapitulatif des méthodes d’évaluation proposées</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19</a:t>
                      </a:r>
                    </a:p>
                  </a:txBody>
                  <a:tcPr marL="68580" marR="68580" marT="34290" marB="34290" anchor="ctr">
                    <a:solidFill>
                      <a:schemeClr val="accent1"/>
                    </a:solidFill>
                  </a:tcPr>
                </a:tc>
                <a:extLst>
                  <a:ext uri="{0D108BD9-81ED-4DB2-BD59-A6C34878D82A}">
                    <a16:rowId xmlns:a16="http://schemas.microsoft.com/office/drawing/2014/main" val="10014"/>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Annexes</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rgbClr val="FF0000"/>
                          </a:solidFill>
                          <a:latin typeface="Times New Roman" panose="02020603050405020304" pitchFamily="18" charset="0"/>
                          <a:cs typeface="Times New Roman" panose="02020603050405020304" pitchFamily="18" charset="0"/>
                        </a:rPr>
                        <a:t>26</a:t>
                      </a:r>
                    </a:p>
                  </a:txBody>
                  <a:tcPr marL="68580" marR="68580" marT="34290" marB="34290" anchor="ctr">
                    <a:solidFill>
                      <a:schemeClr val="accent1"/>
                    </a:solidFill>
                  </a:tcPr>
                </a:tc>
                <a:extLst>
                  <a:ext uri="{0D108BD9-81ED-4DB2-BD59-A6C34878D82A}">
                    <a16:rowId xmlns:a16="http://schemas.microsoft.com/office/drawing/2014/main" val="10015"/>
                  </a:ext>
                </a:extLst>
              </a:tr>
            </a:tbl>
          </a:graphicData>
        </a:graphic>
      </p:graphicFrame>
      <p:sp>
        <p:nvSpPr>
          <p:cNvPr id="21" name="ZoneTexte 4"/>
          <p:cNvSpPr txBox="1"/>
          <p:nvPr/>
        </p:nvSpPr>
        <p:spPr>
          <a:xfrm>
            <a:off x="-1" y="1024498"/>
            <a:ext cx="6852237" cy="400110"/>
          </a:xfrm>
          <a:prstGeom prst="rect">
            <a:avLst/>
          </a:prstGeom>
          <a:solidFill>
            <a:schemeClr val="accent1">
              <a:lumMod val="20000"/>
              <a:lumOff val="80000"/>
            </a:schemeClr>
          </a:solidFill>
        </p:spPr>
        <p:txBody>
          <a:bodyPr wrap="square" rtlCol="0">
            <a:spAutoFit/>
          </a:bodyPr>
          <a:lstStyle/>
          <a:p>
            <a:pPr algn="ctr"/>
            <a:r>
              <a:rPr lang="fr-FR" sz="2000" b="1" dirty="0">
                <a:solidFill>
                  <a:srgbClr val="17375E"/>
                </a:solidFill>
                <a:latin typeface="Times New Roman" panose="02020603050405020304" pitchFamily="18" charset="0"/>
                <a:cs typeface="Times New Roman" panose="02020603050405020304" pitchFamily="18" charset="0"/>
              </a:rPr>
              <a:t>Sommaire</a:t>
            </a:r>
          </a:p>
        </p:txBody>
      </p:sp>
      <p:sp>
        <p:nvSpPr>
          <p:cNvPr id="2" name="Rectangle 1"/>
          <p:cNvSpPr/>
          <p:nvPr/>
        </p:nvSpPr>
        <p:spPr>
          <a:xfrm>
            <a:off x="3356992" y="7545288"/>
            <a:ext cx="518767" cy="376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2" name="Tableau 3">
            <a:extLst>
              <a:ext uri="{FF2B5EF4-FFF2-40B4-BE49-F238E27FC236}">
                <a16:creationId xmlns:a16="http://schemas.microsoft.com/office/drawing/2014/main" id="{34AD008E-54C6-4687-BB22-E3BBA27741CB}"/>
              </a:ext>
            </a:extLst>
          </p:cNvPr>
          <p:cNvGraphicFramePr>
            <a:graphicFrameLocks noGrp="1"/>
          </p:cNvGraphicFramePr>
          <p:nvPr>
            <p:extLst>
              <p:ext uri="{D42A27DB-BD31-4B8C-83A1-F6EECF244321}">
                <p14:modId xmlns:p14="http://schemas.microsoft.com/office/powerpoint/2010/main" val="1116483453"/>
              </p:ext>
            </p:extLst>
          </p:nvPr>
        </p:nvGraphicFramePr>
        <p:xfrm>
          <a:off x="0" y="1501642"/>
          <a:ext cx="6852236" cy="5630700"/>
        </p:xfrm>
        <a:graphic>
          <a:graphicData uri="http://schemas.openxmlformats.org/drawingml/2006/table">
            <a:tbl>
              <a:tblPr firstRow="1" bandRow="1">
                <a:tableStyleId>{5C22544A-7EE6-4342-B048-85BDC9FD1C3A}</a:tableStyleId>
              </a:tblPr>
              <a:tblGrid>
                <a:gridCol w="188640">
                  <a:extLst>
                    <a:ext uri="{9D8B030D-6E8A-4147-A177-3AD203B41FA5}">
                      <a16:colId xmlns:a16="http://schemas.microsoft.com/office/drawing/2014/main" val="20000"/>
                    </a:ext>
                  </a:extLst>
                </a:gridCol>
                <a:gridCol w="6192688">
                  <a:extLst>
                    <a:ext uri="{9D8B030D-6E8A-4147-A177-3AD203B41FA5}">
                      <a16:colId xmlns:a16="http://schemas.microsoft.com/office/drawing/2014/main" val="20001"/>
                    </a:ext>
                  </a:extLst>
                </a:gridCol>
                <a:gridCol w="470908">
                  <a:extLst>
                    <a:ext uri="{9D8B030D-6E8A-4147-A177-3AD203B41FA5}">
                      <a16:colId xmlns:a16="http://schemas.microsoft.com/office/drawing/2014/main" val="20002"/>
                    </a:ext>
                  </a:extLst>
                </a:gridCol>
              </a:tblGrid>
              <a:tr h="305307">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Attestation de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valeur</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chemeClr val="bg1">
                              <a:lumMod val="95000"/>
                            </a:schemeClr>
                          </a:solidFill>
                          <a:latin typeface="Times New Roman" panose="02020603050405020304" pitchFamily="18" charset="0"/>
                          <a:cs typeface="Times New Roman" panose="02020603050405020304" pitchFamily="18" charset="0"/>
                        </a:rPr>
                        <a:t>3</a:t>
                      </a:r>
                    </a:p>
                  </a:txBody>
                  <a:tcPr marL="68580" marR="68580" marT="34290" marB="34290" anchor="ctr">
                    <a:solidFill>
                      <a:schemeClr val="accent1"/>
                    </a:solidFill>
                  </a:tcPr>
                </a:tc>
                <a:extLst>
                  <a:ext uri="{0D108BD9-81ED-4DB2-BD59-A6C34878D82A}">
                    <a16:rowId xmlns:a16="http://schemas.microsoft.com/office/drawing/2014/main" val="10000"/>
                  </a:ext>
                </a:extLst>
              </a:tr>
              <a:tr h="305307">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Mission</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chemeClr val="bg1">
                              <a:lumMod val="95000"/>
                            </a:schemeClr>
                          </a:solidFill>
                          <a:latin typeface="Times New Roman" panose="02020603050405020304" pitchFamily="18" charset="0"/>
                          <a:cs typeface="Times New Roman" panose="02020603050405020304" pitchFamily="18" charset="0"/>
                        </a:rPr>
                        <a:t>4</a:t>
                      </a:r>
                    </a:p>
                  </a:txBody>
                  <a:tcPr marL="68580" marR="68580" marT="34290" marB="34290" anchor="ctr">
                    <a:solidFill>
                      <a:schemeClr val="accent1"/>
                    </a:solidFill>
                  </a:tcPr>
                </a:tc>
                <a:extLst>
                  <a:ext uri="{0D108BD9-81ED-4DB2-BD59-A6C34878D82A}">
                    <a16:rowId xmlns:a16="http://schemas.microsoft.com/office/drawing/2014/main" val="10001"/>
                  </a:ext>
                </a:extLst>
              </a:tr>
              <a:tr h="305307">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Désignation et propriété juridique</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chemeClr val="bg1">
                              <a:lumMod val="95000"/>
                            </a:schemeClr>
                          </a:solidFill>
                          <a:latin typeface="Times New Roman" panose="02020603050405020304" pitchFamily="18" charset="0"/>
                          <a:cs typeface="Times New Roman" panose="02020603050405020304" pitchFamily="18" charset="0"/>
                        </a:rPr>
                        <a:t>5</a:t>
                      </a:r>
                    </a:p>
                  </a:txBody>
                  <a:tcPr marL="68580" marR="68580" marT="34290" marB="34290" anchor="ctr">
                    <a:solidFill>
                      <a:schemeClr val="accent1"/>
                    </a:solidFill>
                  </a:tcPr>
                </a:tc>
                <a:extLst>
                  <a:ext uri="{0D108BD9-81ED-4DB2-BD59-A6C34878D82A}">
                    <a16:rowId xmlns:a16="http://schemas.microsoft.com/office/drawing/2014/main" val="10002"/>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Eléments intrinsèques et extrinsèques du bien</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chemeClr val="bg1">
                              <a:lumMod val="95000"/>
                            </a:schemeClr>
                          </a:solidFill>
                          <a:latin typeface="Times New Roman" panose="02020603050405020304" pitchFamily="18" charset="0"/>
                          <a:cs typeface="Times New Roman" panose="02020603050405020304" pitchFamily="18" charset="0"/>
                        </a:rPr>
                        <a:t>6</a:t>
                      </a:r>
                    </a:p>
                  </a:txBody>
                  <a:tcPr marL="68580" marR="68580" marT="34290" marB="34290" anchor="ctr">
                    <a:solidFill>
                      <a:schemeClr val="accent1"/>
                    </a:solidFill>
                  </a:tcPr>
                </a:tc>
                <a:extLst>
                  <a:ext uri="{0D108BD9-81ED-4DB2-BD59-A6C34878D82A}">
                    <a16:rowId xmlns:a16="http://schemas.microsoft.com/office/drawing/2014/main" val="10003"/>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Description de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l’immeuble</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MA" sz="1600" b="1" dirty="0" smtClean="0">
                          <a:solidFill>
                            <a:schemeClr val="bg1">
                              <a:lumMod val="95000"/>
                            </a:schemeClr>
                          </a:solidFill>
                          <a:latin typeface="Times New Roman" panose="02020603050405020304" pitchFamily="18" charset="0"/>
                          <a:cs typeface="Times New Roman" panose="02020603050405020304" pitchFamily="18" charset="0"/>
                        </a:rPr>
                        <a:t>6</a:t>
                      </a: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extLst>
                  <a:ext uri="{0D108BD9-81ED-4DB2-BD59-A6C34878D82A}">
                    <a16:rowId xmlns:a16="http://schemas.microsoft.com/office/drawing/2014/main" val="10004"/>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Description</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du bien</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chemeClr val="bg1">
                              <a:lumMod val="95000"/>
                            </a:schemeClr>
                          </a:solidFill>
                          <a:latin typeface="Times New Roman" panose="02020603050405020304" pitchFamily="18" charset="0"/>
                          <a:cs typeface="Times New Roman" panose="02020603050405020304" pitchFamily="18" charset="0"/>
                        </a:rPr>
                        <a:t>7</a:t>
                      </a:r>
                    </a:p>
                  </a:txBody>
                  <a:tcPr marL="68580" marR="68580" marT="34290" marB="34290" anchor="ctr">
                    <a:solidFill>
                      <a:schemeClr val="accent1"/>
                    </a:solidFill>
                  </a:tcPr>
                </a:tc>
                <a:extLst>
                  <a:ext uri="{0D108BD9-81ED-4DB2-BD59-A6C34878D82A}">
                    <a16:rowId xmlns:a16="http://schemas.microsoft.com/office/drawing/2014/main" val="10005"/>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Situation du bien</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chemeClr val="bg1">
                              <a:lumMod val="95000"/>
                            </a:schemeClr>
                          </a:solidFill>
                          <a:latin typeface="Times New Roman" panose="02020603050405020304" pitchFamily="18" charset="0"/>
                          <a:cs typeface="Times New Roman" panose="02020603050405020304" pitchFamily="18" charset="0"/>
                        </a:rPr>
                        <a:t>9</a:t>
                      </a:r>
                    </a:p>
                  </a:txBody>
                  <a:tcPr marL="68580" marR="68580" marT="34290" marB="34290" anchor="ctr">
                    <a:solidFill>
                      <a:schemeClr val="accent1"/>
                    </a:solidFill>
                  </a:tcPr>
                </a:tc>
                <a:extLst>
                  <a:ext uri="{0D108BD9-81ED-4DB2-BD59-A6C34878D82A}">
                    <a16:rowId xmlns:a16="http://schemas.microsoft.com/office/drawing/2014/main" val="10006"/>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Assiette du bien</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smtClean="0">
                          <a:solidFill>
                            <a:schemeClr val="bg1">
                              <a:lumMod val="95000"/>
                            </a:schemeClr>
                          </a:solidFill>
                          <a:latin typeface="Times New Roman" panose="02020603050405020304" pitchFamily="18" charset="0"/>
                          <a:cs typeface="Times New Roman" panose="02020603050405020304" pitchFamily="18" charset="0"/>
                        </a:rPr>
                        <a:t>11</a:t>
                      </a: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extLst>
                  <a:ext uri="{0D108BD9-81ED-4DB2-BD59-A6C34878D82A}">
                    <a16:rowId xmlns:a16="http://schemas.microsoft.com/office/drawing/2014/main" val="10007"/>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Etude du </a:t>
                      </a:r>
                      <a:r>
                        <a:rPr lang="fr-FR" sz="1400" b="1" i="1" kern="1200" dirty="0">
                          <a:solidFill>
                            <a:schemeClr val="tx2">
                              <a:lumMod val="75000"/>
                            </a:schemeClr>
                          </a:solidFill>
                          <a:latin typeface="Times New Roman" panose="02020603050405020304" pitchFamily="18" charset="0"/>
                          <a:ea typeface="+mn-ea"/>
                          <a:cs typeface="Times New Roman" panose="02020603050405020304" pitchFamily="18" charset="0"/>
                        </a:rPr>
                        <a:t>marché national</a:t>
                      </a: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a:solidFill>
                            <a:schemeClr val="bg1">
                              <a:lumMod val="95000"/>
                            </a:schemeClr>
                          </a:solidFill>
                          <a:latin typeface="Times New Roman" panose="02020603050405020304" pitchFamily="18" charset="0"/>
                          <a:cs typeface="Times New Roman" panose="02020603050405020304" pitchFamily="18" charset="0"/>
                        </a:rPr>
                        <a:t>12</a:t>
                      </a:r>
                    </a:p>
                  </a:txBody>
                  <a:tcPr marL="68580" marR="68580" marT="34290" marB="34290" anchor="ctr">
                    <a:solidFill>
                      <a:schemeClr val="accent1"/>
                    </a:solidFill>
                  </a:tcPr>
                </a:tc>
                <a:extLst>
                  <a:ext uri="{0D108BD9-81ED-4DB2-BD59-A6C34878D82A}">
                    <a16:rowId xmlns:a16="http://schemas.microsoft.com/office/drawing/2014/main" val="10008"/>
                  </a:ext>
                </a:extLst>
              </a:tr>
              <a:tr h="33905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fr-FR" sz="1600" b="1" i="0" u="none" strike="noStrike" kern="1200" cap="none" spc="0" normalizeH="0" baseline="0" noProof="0" dirty="0">
                        <a:ln>
                          <a:noFill/>
                        </a:ln>
                        <a:solidFill>
                          <a:schemeClr val="bg1">
                            <a:lumMod val="95000"/>
                          </a:schemeClr>
                        </a:solidFill>
                        <a:effectLst/>
                        <a:uLnTx/>
                        <a:uFillTx/>
                        <a:latin typeface="Times New Roman" panose="02020603050405020304" pitchFamily="18" charset="0"/>
                        <a:ea typeface="+mn-ea"/>
                        <a:cs typeface="Times New Roman" panose="02020603050405020304" pitchFamily="18" charset="0"/>
                      </a:endParaRPr>
                    </a:p>
                  </a:txBody>
                  <a:tcPr marL="68580" marR="68580" marT="34290" marB="34290" anchor="c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fr-FR" sz="1400" b="1" i="1" u="none" strike="noStrike" kern="1200" cap="none" spc="0" normalizeH="0" baseline="0" noProof="0" dirty="0">
                          <a:ln>
                            <a:noFill/>
                          </a:ln>
                          <a:solidFill>
                            <a:schemeClr val="tx2">
                              <a:lumMod val="75000"/>
                            </a:schemeClr>
                          </a:solidFill>
                          <a:effectLst/>
                          <a:uLnTx/>
                          <a:uFillTx/>
                          <a:latin typeface="Times New Roman" panose="02020603050405020304" pitchFamily="18" charset="0"/>
                          <a:ea typeface="+mn-ea"/>
                          <a:cs typeface="Times New Roman" panose="02020603050405020304" pitchFamily="18" charset="0"/>
                        </a:rPr>
                        <a:t>Etude </a:t>
                      </a:r>
                      <a:r>
                        <a:rPr lang="fr-FR" sz="1400" b="1" i="1" kern="1200" noProof="0" dirty="0">
                          <a:solidFill>
                            <a:schemeClr val="tx2">
                              <a:lumMod val="75000"/>
                            </a:schemeClr>
                          </a:solidFill>
                          <a:latin typeface="Times New Roman" panose="02020603050405020304" pitchFamily="18" charset="0"/>
                          <a:ea typeface="+mn-ea"/>
                          <a:cs typeface="Times New Roman" panose="02020603050405020304" pitchFamily="18" charset="0"/>
                        </a:rPr>
                        <a:t>du marché </a:t>
                      </a:r>
                      <a:r>
                        <a:rPr kumimoji="0" lang="fr-FR" sz="1400" b="1" i="1" u="none" strike="noStrike" kern="1200" cap="none" spc="0" normalizeH="0" baseline="0" noProof="0" dirty="0">
                          <a:ln>
                            <a:noFill/>
                          </a:ln>
                          <a:solidFill>
                            <a:schemeClr val="tx2">
                              <a:lumMod val="75000"/>
                            </a:schemeClr>
                          </a:solidFill>
                          <a:effectLst/>
                          <a:uLnTx/>
                          <a:uFillTx/>
                          <a:latin typeface="Times New Roman" panose="02020603050405020304" pitchFamily="18" charset="0"/>
                          <a:ea typeface="+mn-ea"/>
                          <a:cs typeface="Times New Roman" panose="02020603050405020304" pitchFamily="18" charset="0"/>
                        </a:rPr>
                        <a:t>régional</a:t>
                      </a: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fr-FR" sz="1600" b="1" i="0" u="none" strike="noStrike" kern="1200" cap="none" spc="0" normalizeH="0" baseline="0" noProof="0" dirty="0">
                          <a:ln>
                            <a:noFill/>
                          </a:ln>
                          <a:solidFill>
                            <a:schemeClr val="bg1">
                              <a:lumMod val="95000"/>
                            </a:schemeClr>
                          </a:solidFill>
                          <a:effectLst/>
                          <a:uLnTx/>
                          <a:uFillTx/>
                          <a:latin typeface="Times New Roman" panose="02020603050405020304" pitchFamily="18" charset="0"/>
                          <a:ea typeface="+mn-ea"/>
                          <a:cs typeface="Times New Roman" panose="02020603050405020304" pitchFamily="18" charset="0"/>
                        </a:rPr>
                        <a:t>13</a:t>
                      </a:r>
                    </a:p>
                  </a:txBody>
                  <a:tcPr marL="68580" marR="68580" marT="34290" marB="34290" anchor="ctr">
                    <a:solidFill>
                      <a:schemeClr val="accent1"/>
                    </a:solidFill>
                  </a:tcPr>
                </a:tc>
                <a:extLst>
                  <a:ext uri="{0D108BD9-81ED-4DB2-BD59-A6C34878D82A}">
                    <a16:rowId xmlns:a16="http://schemas.microsoft.com/office/drawing/2014/main" val="10009"/>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Etude de marché local- Offres de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vente</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fr-FR" sz="1600" b="1" dirty="0" smtClean="0">
                          <a:solidFill>
                            <a:schemeClr val="bg1">
                              <a:lumMod val="95000"/>
                            </a:schemeClr>
                          </a:solidFill>
                          <a:latin typeface="Times New Roman" panose="02020603050405020304" pitchFamily="18" charset="0"/>
                          <a:cs typeface="Times New Roman" panose="02020603050405020304" pitchFamily="18" charset="0"/>
                        </a:rPr>
                        <a:t>14</a:t>
                      </a: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extLst>
                  <a:ext uri="{0D108BD9-81ED-4DB2-BD59-A6C34878D82A}">
                    <a16:rowId xmlns:a16="http://schemas.microsoft.com/office/drawing/2014/main" val="10010"/>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Etude de marché local- Offres de location</a:t>
                      </a: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smtClean="0">
                          <a:solidFill>
                            <a:schemeClr val="bg1">
                              <a:lumMod val="95000"/>
                            </a:schemeClr>
                          </a:solidFill>
                          <a:latin typeface="Times New Roman" panose="02020603050405020304" pitchFamily="18" charset="0"/>
                          <a:cs typeface="Times New Roman" panose="02020603050405020304" pitchFamily="18" charset="0"/>
                        </a:rPr>
                        <a:t>15</a:t>
                      </a: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extLst>
                  <a:ext uri="{0D108BD9-81ED-4DB2-BD59-A6C34878D82A}">
                    <a16:rowId xmlns:a16="http://schemas.microsoft.com/office/drawing/2014/main" val="10011"/>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Etude de marché local- Contrats de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vente</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smtClean="0">
                          <a:solidFill>
                            <a:schemeClr val="bg1">
                              <a:lumMod val="95000"/>
                            </a:schemeClr>
                          </a:solidFill>
                          <a:latin typeface="Times New Roman" panose="02020603050405020304" pitchFamily="18" charset="0"/>
                          <a:cs typeface="Times New Roman" panose="02020603050405020304" pitchFamily="18" charset="0"/>
                        </a:rPr>
                        <a:t>16</a:t>
                      </a: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extLst>
                  <a:ext uri="{0D108BD9-81ED-4DB2-BD59-A6C34878D82A}">
                    <a16:rowId xmlns:a16="http://schemas.microsoft.com/office/drawing/2014/main" val="10012"/>
                  </a:ext>
                </a:extLst>
              </a:tr>
              <a:tr h="169525">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Analyse du risque</a:t>
                      </a:r>
                      <a:r>
                        <a:rPr lang="fr-FR" sz="1400" b="1" i="1" baseline="0" dirty="0">
                          <a:solidFill>
                            <a:schemeClr val="tx2">
                              <a:lumMod val="75000"/>
                            </a:schemeClr>
                          </a:solidFill>
                          <a:latin typeface="Times New Roman" panose="02020603050405020304" pitchFamily="18" charset="0"/>
                          <a:cs typeface="Times New Roman" panose="02020603050405020304" pitchFamily="18" charset="0"/>
                        </a:rPr>
                        <a:t> : Analyse SWOT</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solidFill>
                            <a:schemeClr val="bg1">
                              <a:lumMod val="95000"/>
                            </a:schemeClr>
                          </a:solidFill>
                          <a:latin typeface="Times New Roman" panose="02020603050405020304" pitchFamily="18" charset="0"/>
                          <a:cs typeface="Times New Roman" panose="02020603050405020304" pitchFamily="18" charset="0"/>
                        </a:rPr>
                        <a:t>17</a:t>
                      </a:r>
                    </a:p>
                  </a:txBody>
                  <a:tcPr marL="68580" marR="68580" marT="34290" marB="34290" anchor="ctr">
                    <a:solidFill>
                      <a:schemeClr val="accent1"/>
                    </a:solidFill>
                  </a:tcPr>
                </a:tc>
                <a:extLst>
                  <a:ext uri="{0D108BD9-81ED-4DB2-BD59-A6C34878D82A}">
                    <a16:rowId xmlns:a16="http://schemas.microsoft.com/office/drawing/2014/main" val="10013"/>
                  </a:ext>
                </a:extLst>
              </a:tr>
              <a:tr h="169525">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MA" sz="1400" b="1" i="1" dirty="0" smtClean="0">
                          <a:solidFill>
                            <a:schemeClr val="tx2">
                              <a:lumMod val="75000"/>
                            </a:schemeClr>
                          </a:solidFill>
                          <a:latin typeface="Times New Roman" panose="02020603050405020304" pitchFamily="18" charset="0"/>
                          <a:cs typeface="Times New Roman" panose="02020603050405020304" pitchFamily="18" charset="0"/>
                        </a:rPr>
                        <a:t>Méthodes d’évaluation</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MA" sz="1600" b="1" dirty="0" smtClean="0">
                          <a:solidFill>
                            <a:schemeClr val="bg1">
                              <a:lumMod val="95000"/>
                            </a:schemeClr>
                          </a:solidFill>
                          <a:latin typeface="Times New Roman" panose="02020603050405020304" pitchFamily="18" charset="0"/>
                          <a:cs typeface="Times New Roman" panose="02020603050405020304" pitchFamily="18" charset="0"/>
                        </a:rPr>
                        <a:t>18</a:t>
                      </a: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extLst>
                  <a:ext uri="{0D108BD9-81ED-4DB2-BD59-A6C34878D82A}">
                    <a16:rowId xmlns:a16="http://schemas.microsoft.com/office/drawing/2014/main" val="2432834116"/>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a:solidFill>
                            <a:schemeClr val="tx2">
                              <a:lumMod val="75000"/>
                            </a:schemeClr>
                          </a:solidFill>
                          <a:latin typeface="Times New Roman" panose="02020603050405020304" pitchFamily="18" charset="0"/>
                          <a:cs typeface="Times New Roman" panose="02020603050405020304" pitchFamily="18" charset="0"/>
                        </a:rPr>
                        <a:t>Tableau récapitulatif des méthodes d’évaluation proposées</a:t>
                      </a:r>
                      <a:endParaRPr lang="fr-FR" sz="1400" b="1" i="1" dirty="0">
                        <a:solidFill>
                          <a:schemeClr val="tx2">
                            <a:lumMod val="7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MA" sz="1600" b="1" dirty="0" smtClean="0">
                          <a:solidFill>
                            <a:schemeClr val="bg1">
                              <a:lumMod val="95000"/>
                            </a:schemeClr>
                          </a:solidFill>
                          <a:latin typeface="Times New Roman" panose="02020603050405020304" pitchFamily="18" charset="0"/>
                          <a:cs typeface="Times New Roman" panose="02020603050405020304" pitchFamily="18" charset="0"/>
                        </a:rPr>
                        <a:t>19</a:t>
                      </a: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extLst>
                  <a:ext uri="{0D108BD9-81ED-4DB2-BD59-A6C34878D82A}">
                    <a16:rowId xmlns:a16="http://schemas.microsoft.com/office/drawing/2014/main" val="10014"/>
                  </a:ext>
                </a:extLst>
              </a:tr>
              <a:tr h="339050">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fr-FR" sz="1400" b="1" i="1" dirty="0">
                          <a:solidFill>
                            <a:schemeClr val="tx2">
                              <a:lumMod val="75000"/>
                            </a:schemeClr>
                          </a:solidFill>
                          <a:latin typeface="Times New Roman" panose="02020603050405020304" pitchFamily="18" charset="0"/>
                          <a:cs typeface="Times New Roman" panose="02020603050405020304" pitchFamily="18" charset="0"/>
                        </a:rPr>
                        <a:t>Annexes</a:t>
                      </a:r>
                    </a:p>
                  </a:txBody>
                  <a:tcPr marL="68580" marR="68580" marT="34290" marB="3429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MA" sz="1600" b="1" dirty="0" smtClean="0">
                          <a:solidFill>
                            <a:schemeClr val="bg1">
                              <a:lumMod val="95000"/>
                            </a:schemeClr>
                          </a:solidFill>
                          <a:latin typeface="Times New Roman" panose="02020603050405020304" pitchFamily="18" charset="0"/>
                          <a:cs typeface="Times New Roman" panose="02020603050405020304" pitchFamily="18" charset="0"/>
                        </a:rPr>
                        <a:t>27</a:t>
                      </a:r>
                      <a:endParaRPr lang="fr-FR" sz="1600" b="1" dirty="0">
                        <a:solidFill>
                          <a:schemeClr val="bg1">
                            <a:lumMod val="95000"/>
                          </a:schemeClr>
                        </a:solidFill>
                        <a:latin typeface="Times New Roman" panose="02020603050405020304" pitchFamily="18" charset="0"/>
                        <a:cs typeface="Times New Roman" panose="02020603050405020304" pitchFamily="18" charset="0"/>
                      </a:endParaRPr>
                    </a:p>
                  </a:txBody>
                  <a:tcPr marL="68580" marR="68580" marT="34290" marB="34290" anchor="ctr">
                    <a:solidFill>
                      <a:schemeClr val="accent1"/>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2646387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3"/>
            <a:ext cx="3861048" cy="400110"/>
          </a:xfrm>
          <a:prstGeom prst="rect">
            <a:avLst/>
          </a:prstGeom>
          <a:solidFill>
            <a:schemeClr val="tx2"/>
          </a:solidFill>
        </p:spPr>
        <p:txBody>
          <a:bodyPr wrap="square" anchor="ctr" anchorCtr="0">
            <a:noAutofit/>
          </a:bodyPr>
          <a:lstStyle/>
          <a:p>
            <a:pPr algn="ctr"/>
            <a:r>
              <a:rPr lang="fr-FR" sz="2000" b="1" dirty="0">
                <a:solidFill>
                  <a:prstClr val="white"/>
                </a:solidFill>
                <a:latin typeface="Times New Roman" panose="02020603050405020304" pitchFamily="18" charset="0"/>
                <a:cs typeface="Times New Roman" panose="02020603050405020304" pitchFamily="18" charset="0"/>
              </a:rPr>
              <a:t>RAPPEL DES DEFINITIONS</a:t>
            </a:r>
          </a:p>
        </p:txBody>
      </p:sp>
      <p:sp>
        <p:nvSpPr>
          <p:cNvPr id="11" name="ZoneTexte 10"/>
          <p:cNvSpPr txBox="1"/>
          <p:nvPr/>
        </p:nvSpPr>
        <p:spPr>
          <a:xfrm>
            <a:off x="3861049" y="0"/>
            <a:ext cx="2996951" cy="461668"/>
          </a:xfrm>
          <a:prstGeom prst="rect">
            <a:avLst/>
          </a:prstGeom>
          <a:solidFill>
            <a:schemeClr val="bg1">
              <a:lumMod val="95000"/>
            </a:schemeClr>
          </a:solidFill>
        </p:spPr>
        <p:txBody>
          <a:bodyPr wrap="square" rtlCol="0" anchor="ctr" anchorCtr="0">
            <a:noAutofit/>
          </a:bodyPr>
          <a:lstStyle/>
          <a:p>
            <a:r>
              <a:rPr lang="fr-FR" sz="1400" b="1" dirty="0">
                <a:solidFill>
                  <a:schemeClr val="tx2"/>
                </a:solidFill>
                <a:latin typeface="Times New Roman" panose="02020603050405020304" pitchFamily="18" charset="0"/>
                <a:cs typeface="Times New Roman" panose="02020603050405020304" pitchFamily="18" charset="0"/>
              </a:rPr>
              <a:t>VALEURS (1/2)</a:t>
            </a:r>
          </a:p>
        </p:txBody>
      </p:sp>
      <p:sp>
        <p:nvSpPr>
          <p:cNvPr id="7" name="ZoneTexte 6"/>
          <p:cNvSpPr txBox="1"/>
          <p:nvPr/>
        </p:nvSpPr>
        <p:spPr>
          <a:xfrm>
            <a:off x="-2381" y="1640632"/>
            <a:ext cx="6857999" cy="4493538"/>
          </a:xfrm>
          <a:prstGeom prst="rect">
            <a:avLst/>
          </a:prstGeom>
          <a:noFill/>
        </p:spPr>
        <p:txBody>
          <a:bodyPr wrap="square" rtlCol="0">
            <a:spAutoFit/>
          </a:bodyPr>
          <a:lstStyle/>
          <a:p>
            <a:pPr algn="just"/>
            <a:r>
              <a:rPr lang="fr-FR" sz="1400" b="1" dirty="0">
                <a:solidFill>
                  <a:schemeClr val="tx2"/>
                </a:solidFill>
                <a:latin typeface="Times New Roman" panose="02020603050405020304" pitchFamily="18" charset="0"/>
                <a:cs typeface="Times New Roman" panose="02020603050405020304" pitchFamily="18" charset="0"/>
              </a:rPr>
              <a:t>Coût de Remplacement Net </a:t>
            </a:r>
            <a:r>
              <a:rPr lang="fr-FR" sz="1400" i="1" dirty="0" err="1">
                <a:solidFill>
                  <a:schemeClr val="tx2"/>
                </a:solidFill>
                <a:latin typeface="Times New Roman" panose="02020603050405020304" pitchFamily="18" charset="0"/>
                <a:cs typeface="Times New Roman" panose="02020603050405020304" pitchFamily="18" charset="0"/>
              </a:rPr>
              <a:t>Depreciated</a:t>
            </a:r>
            <a:r>
              <a:rPr lang="fr-FR" sz="1400" i="1" dirty="0">
                <a:solidFill>
                  <a:schemeClr val="tx2"/>
                </a:solidFill>
                <a:latin typeface="Times New Roman" panose="02020603050405020304" pitchFamily="18" charset="0"/>
                <a:cs typeface="Times New Roman" panose="02020603050405020304" pitchFamily="18" charset="0"/>
              </a:rPr>
              <a:t> Replacement </a:t>
            </a:r>
            <a:r>
              <a:rPr lang="fr-FR" sz="1400" i="1" dirty="0" err="1">
                <a:solidFill>
                  <a:schemeClr val="tx2"/>
                </a:solidFill>
                <a:latin typeface="Times New Roman" panose="02020603050405020304" pitchFamily="18" charset="0"/>
                <a:cs typeface="Times New Roman" panose="02020603050405020304" pitchFamily="18" charset="0"/>
              </a:rPr>
              <a:t>Cost</a:t>
            </a:r>
            <a:endParaRPr lang="fr-FR" sz="1400" i="1" dirty="0">
              <a:solidFill>
                <a:schemeClr val="tx2"/>
              </a:solidFill>
              <a:latin typeface="Times New Roman" panose="02020603050405020304" pitchFamily="18" charset="0"/>
              <a:cs typeface="Times New Roman" panose="02020603050405020304" pitchFamily="18" charset="0"/>
            </a:endParaRPr>
          </a:p>
          <a:p>
            <a:pPr algn="just"/>
            <a:r>
              <a:rPr lang="fr-FR" sz="1200" dirty="0">
                <a:latin typeface="Times New Roman" panose="02020603050405020304" pitchFamily="18" charset="0"/>
                <a:cs typeface="Times New Roman" panose="02020603050405020304" pitchFamily="18" charset="0"/>
              </a:rPr>
              <a:t>Coût actuel de remplacement d’un actif par un équivalent ancien, déductions faites de la dépréciation pour vétusté et de toutes formes pertinentes d’obsolescence et d’optimisation nécessaire.</a:t>
            </a:r>
          </a:p>
          <a:p>
            <a:pPr algn="just"/>
            <a:endParaRPr lang="fr-FR" sz="1200" b="1" dirty="0">
              <a:latin typeface="Times New Roman" panose="02020603050405020304" pitchFamily="18" charset="0"/>
              <a:cs typeface="Times New Roman" panose="02020603050405020304" pitchFamily="18" charset="0"/>
            </a:endParaRPr>
          </a:p>
          <a:p>
            <a:pPr algn="just"/>
            <a:r>
              <a:rPr lang="fr-FR" sz="1400" b="1" dirty="0">
                <a:solidFill>
                  <a:schemeClr val="tx2"/>
                </a:solidFill>
                <a:latin typeface="Times New Roman" panose="02020603050405020304" pitchFamily="18" charset="0"/>
                <a:cs typeface="Times New Roman" panose="02020603050405020304" pitchFamily="18" charset="0"/>
              </a:rPr>
              <a:t>Juste Valeur </a:t>
            </a:r>
            <a:r>
              <a:rPr lang="fr-FR" sz="1400" i="1" dirty="0">
                <a:solidFill>
                  <a:schemeClr val="tx2"/>
                </a:solidFill>
                <a:latin typeface="Times New Roman" panose="02020603050405020304" pitchFamily="18" charset="0"/>
                <a:cs typeface="Times New Roman" panose="02020603050405020304" pitchFamily="18" charset="0"/>
              </a:rPr>
              <a:t>Fair Value</a:t>
            </a:r>
            <a:endParaRPr lang="fr-FR" sz="1400" dirty="0">
              <a:solidFill>
                <a:schemeClr val="tx2"/>
              </a:solidFill>
              <a:latin typeface="Times New Roman" panose="02020603050405020304" pitchFamily="18" charset="0"/>
              <a:cs typeface="Times New Roman" panose="02020603050405020304" pitchFamily="18" charset="0"/>
            </a:endParaRPr>
          </a:p>
          <a:p>
            <a:pPr algn="just"/>
            <a:r>
              <a:rPr lang="fr-FR" sz="1200" dirty="0">
                <a:latin typeface="Times New Roman" panose="02020603050405020304" pitchFamily="18" charset="0"/>
                <a:cs typeface="Times New Roman" panose="02020603050405020304" pitchFamily="18" charset="0"/>
              </a:rPr>
              <a:t>Montant pour lequel un actif peut être échangé ou une dette réglée entre des parties bien informées, consentantes et agissant dans des conditions de concurrence normales.</a:t>
            </a:r>
          </a:p>
          <a:p>
            <a:pPr algn="just"/>
            <a:endParaRPr lang="fr-FR" sz="1200" b="1" dirty="0">
              <a:latin typeface="Times New Roman" panose="02020603050405020304" pitchFamily="18" charset="0"/>
              <a:cs typeface="Times New Roman" panose="02020603050405020304" pitchFamily="18" charset="0"/>
            </a:endParaRPr>
          </a:p>
          <a:p>
            <a:pPr algn="just"/>
            <a:r>
              <a:rPr lang="fr-FR" sz="1400" b="1" dirty="0">
                <a:solidFill>
                  <a:schemeClr val="tx2"/>
                </a:solidFill>
                <a:latin typeface="Times New Roman" panose="02020603050405020304" pitchFamily="18" charset="0"/>
                <a:cs typeface="Times New Roman" panose="02020603050405020304" pitchFamily="18" charset="0"/>
              </a:rPr>
              <a:t>Valeur de convenance </a:t>
            </a:r>
            <a:r>
              <a:rPr lang="fr-FR" sz="1400" i="1" dirty="0">
                <a:solidFill>
                  <a:schemeClr val="tx2"/>
                </a:solidFill>
                <a:latin typeface="Times New Roman" panose="02020603050405020304" pitchFamily="18" charset="0"/>
                <a:cs typeface="Times New Roman" panose="02020603050405020304" pitchFamily="18" charset="0"/>
              </a:rPr>
              <a:t>Special Value</a:t>
            </a:r>
          </a:p>
          <a:p>
            <a:pPr algn="just"/>
            <a:r>
              <a:rPr lang="fr-FR" sz="1200" dirty="0">
                <a:latin typeface="Times New Roman" panose="02020603050405020304" pitchFamily="18" charset="0"/>
                <a:cs typeface="Times New Roman" panose="02020603050405020304" pitchFamily="18" charset="0"/>
              </a:rPr>
              <a:t>Prix supérieur à la </a:t>
            </a:r>
            <a:r>
              <a:rPr lang="fr-FR" sz="1200" i="1" dirty="0">
                <a:latin typeface="Times New Roman" panose="02020603050405020304" pitchFamily="18" charset="0"/>
                <a:cs typeface="Times New Roman" panose="02020603050405020304" pitchFamily="18" charset="0"/>
              </a:rPr>
              <a:t>valeur vénale </a:t>
            </a:r>
            <a:r>
              <a:rPr lang="fr-FR" sz="1200" dirty="0">
                <a:latin typeface="Times New Roman" panose="02020603050405020304" pitchFamily="18" charset="0"/>
                <a:cs typeface="Times New Roman" panose="02020603050405020304" pitchFamily="18" charset="0"/>
              </a:rPr>
              <a:t>reflétant les caractéristiques particulières d’un </a:t>
            </a:r>
            <a:r>
              <a:rPr lang="fr-FR" sz="1200" i="1" dirty="0">
                <a:latin typeface="Times New Roman" panose="02020603050405020304" pitchFamily="18" charset="0"/>
                <a:cs typeface="Times New Roman" panose="02020603050405020304" pitchFamily="18" charset="0"/>
              </a:rPr>
              <a:t>actif</a:t>
            </a:r>
            <a:r>
              <a:rPr lang="fr-FR" sz="1200" dirty="0">
                <a:latin typeface="Times New Roman" panose="02020603050405020304" pitchFamily="18" charset="0"/>
                <a:cs typeface="Times New Roman" panose="02020603050405020304" pitchFamily="18" charset="0"/>
              </a:rPr>
              <a:t>, qui n’ont de valeur que pour un </a:t>
            </a:r>
            <a:r>
              <a:rPr lang="fr-FR" sz="1200" i="1" dirty="0">
                <a:latin typeface="Times New Roman" panose="02020603050405020304" pitchFamily="18" charset="0"/>
                <a:cs typeface="Times New Roman" panose="02020603050405020304" pitchFamily="18" charset="0"/>
              </a:rPr>
              <a:t>acquéreur de</a:t>
            </a:r>
            <a:r>
              <a:rPr lang="fr-FR" sz="1200" dirty="0">
                <a:latin typeface="Times New Roman" panose="02020603050405020304" pitchFamily="18" charset="0"/>
                <a:cs typeface="Times New Roman" panose="02020603050405020304" pitchFamily="18" charset="0"/>
              </a:rPr>
              <a:t> </a:t>
            </a:r>
            <a:r>
              <a:rPr lang="fr-FR" sz="1200" i="1" dirty="0">
                <a:latin typeface="Times New Roman" panose="02020603050405020304" pitchFamily="18" charset="0"/>
                <a:cs typeface="Times New Roman" panose="02020603050405020304" pitchFamily="18" charset="0"/>
              </a:rPr>
              <a:t>convenance</a:t>
            </a:r>
            <a:r>
              <a:rPr lang="fr-FR" sz="1200" dirty="0">
                <a:latin typeface="Times New Roman" panose="02020603050405020304" pitchFamily="18" charset="0"/>
                <a:cs typeface="Times New Roman" panose="02020603050405020304" pitchFamily="18" charset="0"/>
              </a:rPr>
              <a:t>.</a:t>
            </a:r>
          </a:p>
          <a:p>
            <a:pPr algn="just"/>
            <a:r>
              <a:rPr lang="fr-FR" sz="1200" dirty="0">
                <a:latin typeface="Times New Roman" panose="02020603050405020304" pitchFamily="18" charset="0"/>
                <a:cs typeface="Times New Roman" panose="02020603050405020304" pitchFamily="18" charset="0"/>
              </a:rPr>
              <a:t> </a:t>
            </a:r>
            <a:r>
              <a:rPr lang="fr-FR" sz="1200" b="1" dirty="0">
                <a:latin typeface="Times New Roman" panose="02020603050405020304" pitchFamily="18" charset="0"/>
                <a:cs typeface="Times New Roman" panose="02020603050405020304" pitchFamily="18" charset="0"/>
              </a:rPr>
              <a:t> </a:t>
            </a:r>
            <a:endParaRPr lang="fr-FR" sz="1200" dirty="0">
              <a:latin typeface="Times New Roman" panose="02020603050405020304" pitchFamily="18" charset="0"/>
              <a:cs typeface="Times New Roman" panose="02020603050405020304" pitchFamily="18" charset="0"/>
            </a:endParaRPr>
          </a:p>
          <a:p>
            <a:pPr algn="just"/>
            <a:r>
              <a:rPr lang="fr-FR" sz="1400" b="1" dirty="0">
                <a:solidFill>
                  <a:schemeClr val="tx2"/>
                </a:solidFill>
                <a:latin typeface="Times New Roman" panose="02020603050405020304" pitchFamily="18" charset="0"/>
                <a:cs typeface="Times New Roman" panose="02020603050405020304" pitchFamily="18" charset="0"/>
              </a:rPr>
              <a:t>Valeur Subjective d’investissement  (VSI) </a:t>
            </a:r>
            <a:r>
              <a:rPr lang="fr-FR" sz="1400" i="1" dirty="0">
                <a:solidFill>
                  <a:schemeClr val="tx2"/>
                </a:solidFill>
                <a:latin typeface="Times New Roman" panose="02020603050405020304" pitchFamily="18" charset="0"/>
                <a:cs typeface="Times New Roman" panose="02020603050405020304" pitchFamily="18" charset="0"/>
              </a:rPr>
              <a:t>Investment Value or Worth</a:t>
            </a:r>
          </a:p>
          <a:p>
            <a:pPr algn="just"/>
            <a:r>
              <a:rPr lang="fr-FR" sz="1200" dirty="0">
                <a:latin typeface="Times New Roman" panose="02020603050405020304" pitchFamily="18" charset="0"/>
                <a:cs typeface="Times New Roman" panose="02020603050405020304" pitchFamily="18" charset="0"/>
              </a:rPr>
              <a:t>Valeur d’un immeuble pour un investisseur spécifique ou une catégorie d’investisseurs dans le cadre d’objectifs d’investissements définis. Ce concept subjectif met l’accent sur le lien existant entre un </a:t>
            </a:r>
            <a:r>
              <a:rPr lang="fr-FR" sz="1200" i="1" dirty="0">
                <a:latin typeface="Times New Roman" panose="02020603050405020304" pitchFamily="18" charset="0"/>
                <a:cs typeface="Times New Roman" panose="02020603050405020304" pitchFamily="18" charset="0"/>
              </a:rPr>
              <a:t>immeuble</a:t>
            </a:r>
            <a:r>
              <a:rPr lang="fr-FR" sz="1200" dirty="0">
                <a:latin typeface="Times New Roman" panose="02020603050405020304" pitchFamily="18" charset="0"/>
                <a:cs typeface="Times New Roman" panose="02020603050405020304" pitchFamily="18" charset="0"/>
              </a:rPr>
              <a:t> spécifique et un investisseur, un groupe d’investisseurs ou un organisme spécifique dont les objectifs et/ou critères d’investissement ou d’exploitation sont identifiables.</a:t>
            </a:r>
          </a:p>
          <a:p>
            <a:pPr algn="just"/>
            <a:r>
              <a:rPr lang="fr-FR" sz="1200" dirty="0">
                <a:latin typeface="Times New Roman" panose="02020603050405020304" pitchFamily="18" charset="0"/>
                <a:cs typeface="Times New Roman" panose="02020603050405020304" pitchFamily="18" charset="0"/>
              </a:rPr>
              <a:t>  </a:t>
            </a:r>
          </a:p>
          <a:p>
            <a:pPr algn="just"/>
            <a:r>
              <a:rPr lang="fr-FR" sz="1400" b="1" dirty="0">
                <a:solidFill>
                  <a:schemeClr val="tx2"/>
                </a:solidFill>
                <a:latin typeface="Times New Roman" panose="02020603050405020304" pitchFamily="18" charset="0"/>
                <a:cs typeface="Times New Roman" panose="02020603050405020304" pitchFamily="18" charset="0"/>
              </a:rPr>
              <a:t>Valeur vénale (VV) </a:t>
            </a:r>
            <a:r>
              <a:rPr lang="fr-FR" sz="1400" i="1" dirty="0">
                <a:solidFill>
                  <a:schemeClr val="tx2"/>
                </a:solidFill>
                <a:latin typeface="Times New Roman" panose="02020603050405020304" pitchFamily="18" charset="0"/>
                <a:cs typeface="Times New Roman" panose="02020603050405020304" pitchFamily="18" charset="0"/>
              </a:rPr>
              <a:t>Market Value</a:t>
            </a:r>
          </a:p>
          <a:p>
            <a:pPr algn="just"/>
            <a:r>
              <a:rPr lang="fr-FR" sz="1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fr-FR" sz="1200" dirty="0">
                <a:latin typeface="Times New Roman" panose="02020603050405020304" pitchFamily="18" charset="0"/>
                <a:cs typeface="Times New Roman" panose="02020603050405020304" pitchFamily="18" charset="0"/>
              </a:rPr>
              <a:t>Somme d’argent estimée contre laquelle un immeuble </a:t>
            </a:r>
            <a:r>
              <a:rPr lang="fr-FR" sz="1200" u="sng" dirty="0">
                <a:latin typeface="Times New Roman" panose="02020603050405020304" pitchFamily="18" charset="0"/>
                <a:cs typeface="Times New Roman" panose="02020603050405020304" pitchFamily="18" charset="0"/>
              </a:rPr>
              <a:t>serait échangé à la date d’évaluation</a:t>
            </a:r>
            <a:r>
              <a:rPr lang="fr-FR" sz="1200" dirty="0">
                <a:latin typeface="Times New Roman" panose="02020603050405020304" pitchFamily="18" charset="0"/>
                <a:cs typeface="Times New Roman" panose="02020603050405020304" pitchFamily="18" charset="0"/>
              </a:rPr>
              <a:t> entre un acheteur consentant et un vendeur consentant dans une transaction équilibrée après une commercialisation adéquate où les parties ont l’une et l’autre agit en toute connaissance, prudemment et sans pression.</a:t>
            </a:r>
          </a:p>
          <a:p>
            <a:endParaRPr lang="fr-FR" sz="1200" dirty="0">
              <a:latin typeface="Times New Roman" panose="02020603050405020304" pitchFamily="18" charset="0"/>
              <a:cs typeface="Times New Roman" panose="02020603050405020304" pitchFamily="18" charset="0"/>
            </a:endParaRPr>
          </a:p>
        </p:txBody>
      </p:sp>
      <p:sp>
        <p:nvSpPr>
          <p:cNvPr id="6" name="Espace réservé du numéro de diapositive 1"/>
          <p:cNvSpPr>
            <a:spLocks noGrp="1"/>
          </p:cNvSpPr>
          <p:nvPr>
            <p:ph type="sldNum" sz="quarter" idx="12"/>
          </p:nvPr>
        </p:nvSpPr>
        <p:spPr>
          <a:xfrm>
            <a:off x="5285184" y="9466157"/>
            <a:ext cx="1600200" cy="527403"/>
          </a:xfrm>
        </p:spPr>
        <p:txBody>
          <a:bodyPr/>
          <a:lstStyle/>
          <a:p>
            <a:r>
              <a:rPr lang="fr-BE" sz="1000" dirty="0" smtClean="0"/>
              <a:t>20/26</a:t>
            </a:r>
            <a:endParaRPr lang="fr-BE" sz="1000" dirty="0"/>
          </a:p>
        </p:txBody>
      </p:sp>
      <p:sp>
        <p:nvSpPr>
          <p:cNvPr id="9"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49328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16832" y="9618564"/>
            <a:ext cx="5096566" cy="253916"/>
          </a:xfrm>
          <a:prstGeom prst="rect">
            <a:avLst/>
          </a:prstGeom>
          <a:ln>
            <a:noFill/>
          </a:ln>
        </p:spPr>
        <p:txBody>
          <a:bodyPr wrap="square">
            <a:spAutoFit/>
          </a:bodyPr>
          <a:lstStyle/>
          <a:p>
            <a:pPr algn="ctr"/>
            <a:r>
              <a:rPr lang="fr-FR" sz="1000" b="1" i="1" dirty="0">
                <a:solidFill>
                  <a:schemeClr val="bg1">
                    <a:lumMod val="50000"/>
                  </a:schemeClr>
                </a:solidFill>
                <a:latin typeface="Times New Roman" panose="02020603050405020304" pitchFamily="18" charset="0"/>
                <a:cs typeface="Times New Roman" panose="02020603050405020304" pitchFamily="18" charset="0"/>
              </a:rPr>
              <a:t>Source :  </a:t>
            </a:r>
            <a:r>
              <a:rPr lang="fr-FR" sz="1000" i="1" dirty="0">
                <a:solidFill>
                  <a:schemeClr val="bg1">
                    <a:lumMod val="50000"/>
                  </a:schemeClr>
                </a:solidFill>
                <a:latin typeface="Times New Roman" panose="02020603050405020304" pitchFamily="18" charset="0"/>
                <a:cs typeface="Times New Roman" panose="02020603050405020304" pitchFamily="18" charset="0"/>
              </a:rPr>
              <a:t>Expertise immobilière, Guide pratique, B. de Polignac &amp; JP Monceau</a:t>
            </a:r>
          </a:p>
        </p:txBody>
      </p:sp>
      <p:sp>
        <p:nvSpPr>
          <p:cNvPr id="12" name="ZoneTexte 11"/>
          <p:cNvSpPr txBox="1"/>
          <p:nvPr/>
        </p:nvSpPr>
        <p:spPr>
          <a:xfrm>
            <a:off x="3717031" y="1152"/>
            <a:ext cx="3140969" cy="428017"/>
          </a:xfrm>
          <a:prstGeom prst="rect">
            <a:avLst/>
          </a:prstGeom>
          <a:solidFill>
            <a:schemeClr val="bg1">
              <a:lumMod val="95000"/>
            </a:schemeClr>
          </a:solidFill>
        </p:spPr>
        <p:txBody>
          <a:bodyPr wrap="square" rtlCol="0" anchor="ctr" anchorCtr="0">
            <a:noAutofit/>
          </a:bodyPr>
          <a:lstStyle/>
          <a:p>
            <a:r>
              <a:rPr lang="fr-FR" sz="1400" b="1" dirty="0">
                <a:solidFill>
                  <a:schemeClr val="tx2"/>
                </a:solidFill>
                <a:latin typeface="Times New Roman" panose="02020603050405020304" pitchFamily="18" charset="0"/>
                <a:cs typeface="Times New Roman" panose="02020603050405020304" pitchFamily="18" charset="0"/>
              </a:rPr>
              <a:t>METHODES D’EVALUATION (2/2)</a:t>
            </a:r>
          </a:p>
        </p:txBody>
      </p:sp>
      <p:sp>
        <p:nvSpPr>
          <p:cNvPr id="8" name="Rectangle 7"/>
          <p:cNvSpPr/>
          <p:nvPr/>
        </p:nvSpPr>
        <p:spPr>
          <a:xfrm>
            <a:off x="-9492" y="0"/>
            <a:ext cx="3726523" cy="400110"/>
          </a:xfrm>
          <a:prstGeom prst="rect">
            <a:avLst/>
          </a:prstGeom>
          <a:solidFill>
            <a:schemeClr val="tx2"/>
          </a:solidFill>
        </p:spPr>
        <p:txBody>
          <a:bodyPr wrap="square">
            <a:spAutoFit/>
          </a:bodyPr>
          <a:lstStyle/>
          <a:p>
            <a:pPr algn="ctr"/>
            <a:r>
              <a:rPr lang="fr-FR" sz="2000" b="1" dirty="0">
                <a:solidFill>
                  <a:prstClr val="white"/>
                </a:solidFill>
                <a:latin typeface="Times New Roman" panose="02020603050405020304" pitchFamily="18" charset="0"/>
                <a:cs typeface="Times New Roman" panose="02020603050405020304" pitchFamily="18" charset="0"/>
              </a:rPr>
              <a:t>RAPPEL DES DEFINITIONS</a:t>
            </a:r>
          </a:p>
        </p:txBody>
      </p:sp>
      <p:sp>
        <p:nvSpPr>
          <p:cNvPr id="17" name="ZoneTexte 16"/>
          <p:cNvSpPr txBox="1"/>
          <p:nvPr/>
        </p:nvSpPr>
        <p:spPr>
          <a:xfrm>
            <a:off x="116632" y="1022746"/>
            <a:ext cx="6624736" cy="7386638"/>
          </a:xfrm>
          <a:prstGeom prst="rect">
            <a:avLst/>
          </a:prstGeom>
          <a:noFill/>
        </p:spPr>
        <p:txBody>
          <a:bodyPr wrap="square" rtlCol="0">
            <a:spAutoFit/>
          </a:bodyPr>
          <a:lstStyle/>
          <a:p>
            <a:r>
              <a:rPr lang="fr-FR" sz="1200" b="1" dirty="0">
                <a:solidFill>
                  <a:schemeClr val="tx2"/>
                </a:solidFill>
                <a:latin typeface="Times New Roman" panose="02020603050405020304" pitchFamily="18" charset="0"/>
                <a:cs typeface="Times New Roman" panose="02020603050405020304" pitchFamily="18" charset="0"/>
              </a:rPr>
              <a:t>Postes de comparaison directe</a:t>
            </a:r>
            <a:r>
              <a:rPr lang="fr-FR" sz="1200" b="1" dirty="0">
                <a:latin typeface="Times New Roman" panose="02020603050405020304" pitchFamily="18" charset="0"/>
                <a:cs typeface="Times New Roman" panose="02020603050405020304" pitchFamily="18" charset="0"/>
              </a:rPr>
              <a:t> </a:t>
            </a:r>
            <a:endParaRPr lang="fr-FR" sz="1200" dirty="0">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La méthode d’estimation par comparaison consiste à déduire la valeur d’un</a:t>
            </a:r>
            <a:r>
              <a:rPr lang="fr-FR" sz="1200" b="1" dirty="0">
                <a:latin typeface="Times New Roman" panose="02020603050405020304" pitchFamily="18" charset="0"/>
                <a:cs typeface="Times New Roman" panose="02020603050405020304" pitchFamily="18" charset="0"/>
              </a:rPr>
              <a:t> </a:t>
            </a:r>
            <a:r>
              <a:rPr lang="fr-FR" sz="1200" dirty="0">
                <a:latin typeface="Times New Roman" panose="02020603050405020304" pitchFamily="18" charset="0"/>
                <a:cs typeface="Times New Roman" panose="02020603050405020304" pitchFamily="18" charset="0"/>
              </a:rPr>
              <a:t>bien par le moyen de l’analyse du prix obtenu lors de la vente, </a:t>
            </a:r>
            <a:r>
              <a:rPr lang="fr-FR" sz="1200" dirty="0" err="1">
                <a:latin typeface="Times New Roman" panose="02020603050405020304" pitchFamily="18" charset="0"/>
                <a:cs typeface="Times New Roman" panose="02020603050405020304" pitchFamily="18" charset="0"/>
              </a:rPr>
              <a:t>anciene</a:t>
            </a:r>
            <a:r>
              <a:rPr lang="fr-FR" sz="1200" dirty="0">
                <a:latin typeface="Times New Roman" panose="02020603050405020304" pitchFamily="18" charset="0"/>
                <a:cs typeface="Times New Roman" panose="02020603050405020304" pitchFamily="18" charset="0"/>
              </a:rPr>
              <a:t>, d’autres biens aussi</a:t>
            </a:r>
            <a:r>
              <a:rPr lang="fr-FR" sz="1200" b="1" dirty="0">
                <a:latin typeface="Times New Roman" panose="02020603050405020304" pitchFamily="18" charset="0"/>
                <a:cs typeface="Times New Roman" panose="02020603050405020304" pitchFamily="18" charset="0"/>
              </a:rPr>
              <a:t> </a:t>
            </a:r>
            <a:r>
              <a:rPr lang="fr-FR" sz="1200" dirty="0">
                <a:latin typeface="Times New Roman" panose="02020603050405020304" pitchFamily="18" charset="0"/>
                <a:cs typeface="Times New Roman" panose="02020603050405020304" pitchFamily="18" charset="0"/>
              </a:rPr>
              <a:t>semblables que possible en termes de , d’état, de situation, dits</a:t>
            </a:r>
            <a:r>
              <a:rPr lang="fr-FR" sz="1200" b="1" dirty="0">
                <a:latin typeface="Times New Roman" panose="02020603050405020304" pitchFamily="18" charset="0"/>
                <a:cs typeface="Times New Roman" panose="02020603050405020304" pitchFamily="18" charset="0"/>
              </a:rPr>
              <a:t> </a:t>
            </a:r>
            <a:r>
              <a:rPr lang="fr-FR" sz="1200" dirty="0">
                <a:latin typeface="Times New Roman" panose="02020603050405020304" pitchFamily="18" charset="0"/>
                <a:cs typeface="Times New Roman" panose="02020603050405020304" pitchFamily="18" charset="0"/>
              </a:rPr>
              <a:t>« références » ou « points de comparaison ».</a:t>
            </a:r>
          </a:p>
          <a:p>
            <a:endParaRPr lang="fr-FR" sz="1200" dirty="0">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La formulation mathématique en est la suivante :</a:t>
            </a:r>
          </a:p>
          <a:p>
            <a:pPr algn="ctr"/>
            <a:endParaRPr lang="fr-FR" sz="1200" b="1" dirty="0">
              <a:latin typeface="Times New Roman" panose="02020603050405020304" pitchFamily="18" charset="0"/>
              <a:cs typeface="Times New Roman" panose="02020603050405020304" pitchFamily="18" charset="0"/>
            </a:endParaRPr>
          </a:p>
          <a:p>
            <a:r>
              <a:rPr lang="fr-FR" sz="1200" i="1" dirty="0">
                <a:latin typeface="Times New Roman" panose="02020603050405020304" pitchFamily="18" charset="0"/>
                <a:cs typeface="Times New Roman" panose="02020603050405020304" pitchFamily="18" charset="0"/>
              </a:rPr>
              <a:t>Où</a:t>
            </a:r>
          </a:p>
          <a:p>
            <a:r>
              <a:rPr lang="fr-FR" sz="1200" i="1" dirty="0">
                <a:latin typeface="Times New Roman" panose="02020603050405020304" pitchFamily="18" charset="0"/>
                <a:cs typeface="Times New Roman" panose="02020603050405020304" pitchFamily="18" charset="0"/>
              </a:rPr>
              <a:t>V : estimation recherchée</a:t>
            </a:r>
          </a:p>
          <a:p>
            <a:r>
              <a:rPr lang="fr-FR" sz="1200" i="1" dirty="0">
                <a:latin typeface="Times New Roman" panose="02020603050405020304" pitchFamily="18" charset="0"/>
                <a:cs typeface="Times New Roman" panose="02020603050405020304" pitchFamily="18" charset="0"/>
              </a:rPr>
              <a:t>n : nombre d’unités de mesure du bien à estimer</a:t>
            </a:r>
          </a:p>
          <a:p>
            <a:r>
              <a:rPr lang="fr-FR" sz="1200" i="1" dirty="0">
                <a:latin typeface="Times New Roman" panose="02020603050405020304" pitchFamily="18" charset="0"/>
                <a:cs typeface="Times New Roman" panose="02020603050405020304" pitchFamily="18" charset="0"/>
              </a:rPr>
              <a:t>v : valeur de l’unité de mesure telle qu’elle résulte de l’analyse du marché</a:t>
            </a:r>
          </a:p>
          <a:p>
            <a:endParaRPr lang="fr-FR" sz="1200" b="1" dirty="0">
              <a:solidFill>
                <a:schemeClr val="tx2"/>
              </a:solidFill>
              <a:latin typeface="Times New Roman" panose="02020603050405020304" pitchFamily="18" charset="0"/>
              <a:cs typeface="Times New Roman" panose="02020603050405020304" pitchFamily="18" charset="0"/>
            </a:endParaRPr>
          </a:p>
          <a:p>
            <a:r>
              <a:rPr lang="fr-FR" sz="1400" b="1" dirty="0">
                <a:solidFill>
                  <a:schemeClr val="tx2"/>
                </a:solidFill>
                <a:latin typeface="Times New Roman" panose="02020603050405020304" pitchFamily="18" charset="0"/>
                <a:cs typeface="Times New Roman" panose="02020603050405020304" pitchFamily="18" charset="0"/>
              </a:rPr>
              <a:t>Capitalisation de revenus</a:t>
            </a:r>
          </a:p>
          <a:p>
            <a:r>
              <a:rPr lang="fr-FR" sz="1200" dirty="0">
                <a:latin typeface="Times New Roman" panose="02020603050405020304" pitchFamily="18" charset="0"/>
                <a:cs typeface="Times New Roman" panose="02020603050405020304" pitchFamily="18" charset="0"/>
              </a:rPr>
              <a:t> </a:t>
            </a:r>
          </a:p>
          <a:p>
            <a:r>
              <a:rPr lang="fr-FR" sz="1200" dirty="0">
                <a:latin typeface="Times New Roman" panose="02020603050405020304" pitchFamily="18" charset="0"/>
                <a:cs typeface="Times New Roman" panose="02020603050405020304" pitchFamily="18" charset="0"/>
              </a:rPr>
              <a:t>La méthode est fondée sur le constat que la valeur d’un bien est en relation avec le revenu qu’il procure (ou peut procurer). Cette relation s’exprime par la formule : </a:t>
            </a:r>
          </a:p>
          <a:p>
            <a:endParaRPr lang="fr-FR" sz="1200" dirty="0">
              <a:latin typeface="Times New Roman" panose="02020603050405020304" pitchFamily="18" charset="0"/>
              <a:cs typeface="Times New Roman" panose="02020603050405020304" pitchFamily="18" charset="0"/>
            </a:endParaRPr>
          </a:p>
          <a:p>
            <a:r>
              <a:rPr lang="fr-FR" sz="900" i="1" dirty="0">
                <a:latin typeface="Times New Roman" panose="02020603050405020304" pitchFamily="18" charset="0"/>
                <a:cs typeface="Times New Roman" panose="02020603050405020304" pitchFamily="18" charset="0"/>
              </a:rPr>
              <a:t>Où :</a:t>
            </a:r>
          </a:p>
          <a:p>
            <a:r>
              <a:rPr lang="fr-FR" sz="900" i="1" dirty="0">
                <a:latin typeface="Times New Roman" panose="02020603050405020304" pitchFamily="18" charset="0"/>
                <a:cs typeface="Times New Roman" panose="02020603050405020304" pitchFamily="18" charset="0"/>
              </a:rPr>
              <a:t>V : estimation recherchée</a:t>
            </a:r>
          </a:p>
          <a:p>
            <a:r>
              <a:rPr lang="fr-FR" sz="900" i="1" dirty="0">
                <a:latin typeface="Times New Roman" panose="02020603050405020304" pitchFamily="18" charset="0"/>
                <a:cs typeface="Times New Roman" panose="02020603050405020304" pitchFamily="18" charset="0"/>
              </a:rPr>
              <a:t>R : le revenu annuel</a:t>
            </a:r>
          </a:p>
          <a:p>
            <a:r>
              <a:rPr lang="fr-FR" sz="900" i="1" dirty="0">
                <a:latin typeface="Times New Roman" panose="02020603050405020304" pitchFamily="18" charset="0"/>
                <a:cs typeface="Times New Roman" panose="02020603050405020304" pitchFamily="18" charset="0"/>
              </a:rPr>
              <a:t>t : le taux de capitalisation</a:t>
            </a:r>
          </a:p>
          <a:p>
            <a:endParaRPr lang="fr-FR" sz="800" dirty="0">
              <a:latin typeface="Times New Roman" panose="02020603050405020304" pitchFamily="18" charset="0"/>
              <a:cs typeface="Times New Roman" panose="02020603050405020304" pitchFamily="18" charset="0"/>
            </a:endParaRPr>
          </a:p>
          <a:p>
            <a:endParaRPr lang="fr-FR" sz="1200" b="1" dirty="0">
              <a:solidFill>
                <a:schemeClr val="tx2"/>
              </a:solidFill>
              <a:latin typeface="Times New Roman" panose="02020603050405020304" pitchFamily="18" charset="0"/>
              <a:cs typeface="Times New Roman" panose="02020603050405020304" pitchFamily="18" charset="0"/>
            </a:endParaRPr>
          </a:p>
          <a:p>
            <a:r>
              <a:rPr lang="fr-FR" sz="1200" b="1" dirty="0">
                <a:solidFill>
                  <a:schemeClr val="tx2"/>
                </a:solidFill>
                <a:latin typeface="Times New Roman" panose="02020603050405020304" pitchFamily="18" charset="0"/>
                <a:cs typeface="Times New Roman" panose="02020603050405020304" pitchFamily="18" charset="0"/>
              </a:rPr>
              <a:t>Actualisation des flux financiers futurs (DCF)</a:t>
            </a:r>
          </a:p>
          <a:p>
            <a:endParaRPr lang="fr-FR" sz="1200" dirty="0">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Elle repose sur le principe que, pour un investisseur, le coût d’un investissement doit correspondre à la somme actualisée des revenus qu’il peut en espérer. Elle s’applique donc à l’estimation d’immeubles de rapport (ou susceptibles d’être loués). La valeur du bien est supposée égale à la somme actualisée des revenus nets attendus par l’investisseur ou plutôt des flux financiers attendus, parmi laquelle figure la revente au terme de la durée de détention.</a:t>
            </a:r>
          </a:p>
          <a:p>
            <a:r>
              <a:rPr lang="fr-FR" sz="1200" dirty="0">
                <a:latin typeface="Times New Roman" panose="02020603050405020304" pitchFamily="18" charset="0"/>
                <a:cs typeface="Times New Roman" panose="02020603050405020304" pitchFamily="18" charset="0"/>
              </a:rPr>
              <a:t>La formulation mathématique en est la suivante :</a:t>
            </a:r>
          </a:p>
          <a:p>
            <a:endParaRPr lang="fr-FR" sz="1200" dirty="0">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Où </a:t>
            </a:r>
          </a:p>
          <a:p>
            <a:r>
              <a:rPr lang="fr-FR" sz="1200" dirty="0">
                <a:latin typeface="Times New Roman" panose="02020603050405020304" pitchFamily="18" charset="0"/>
                <a:cs typeface="Times New Roman" panose="02020603050405020304" pitchFamily="18" charset="0"/>
              </a:rPr>
              <a:t>n = durée de détention du bien </a:t>
            </a:r>
          </a:p>
          <a:p>
            <a:r>
              <a:rPr lang="fr-FR" sz="1200" dirty="0">
                <a:latin typeface="Times New Roman" panose="02020603050405020304" pitchFamily="18" charset="0"/>
                <a:cs typeface="Times New Roman" panose="02020603050405020304" pitchFamily="18" charset="0"/>
              </a:rPr>
              <a:t>Ri = revenu de l’année i </a:t>
            </a:r>
          </a:p>
          <a:p>
            <a:r>
              <a:rPr lang="fr-FR" sz="1200" dirty="0" err="1">
                <a:latin typeface="Times New Roman" panose="02020603050405020304" pitchFamily="18" charset="0"/>
                <a:cs typeface="Times New Roman" panose="02020603050405020304" pitchFamily="18" charset="0"/>
              </a:rPr>
              <a:t>Vn</a:t>
            </a:r>
            <a:r>
              <a:rPr lang="fr-FR" sz="1200" dirty="0">
                <a:latin typeface="Times New Roman" panose="02020603050405020304" pitchFamily="18" charset="0"/>
                <a:cs typeface="Times New Roman" panose="02020603050405020304" pitchFamily="18" charset="0"/>
              </a:rPr>
              <a:t>= valeur nette de revente l’année n </a:t>
            </a:r>
          </a:p>
          <a:p>
            <a:r>
              <a:rPr lang="fr-FR" sz="1200" dirty="0">
                <a:latin typeface="Times New Roman" panose="02020603050405020304" pitchFamily="18" charset="0"/>
                <a:cs typeface="Times New Roman" panose="02020603050405020304" pitchFamily="18" charset="0"/>
              </a:rPr>
              <a:t>a = taux d’actualisation.</a:t>
            </a:r>
          </a:p>
          <a:p>
            <a:endParaRPr lang="fr-FR" sz="1200" dirty="0">
              <a:latin typeface="Times New Roman" panose="02020603050405020304" pitchFamily="18" charset="0"/>
              <a:cs typeface="Times New Roman" panose="02020603050405020304" pitchFamily="18" charset="0"/>
            </a:endParaRPr>
          </a:p>
          <a:p>
            <a:endParaRPr lang="fr-FR" sz="1200" dirty="0">
              <a:latin typeface="Times New Roman" panose="02020603050405020304" pitchFamily="18" charset="0"/>
              <a:cs typeface="Times New Roman" panose="02020603050405020304" pitchFamily="18" charset="0"/>
            </a:endParaRPr>
          </a:p>
          <a:p>
            <a:endParaRPr lang="fr-FR" sz="1200" dirty="0">
              <a:latin typeface="Times New Roman" panose="02020603050405020304" pitchFamily="18" charset="0"/>
              <a:cs typeface="Times New Roman" panose="02020603050405020304" pitchFamily="18" charset="0"/>
            </a:endParaRPr>
          </a:p>
          <a:p>
            <a:endParaRPr lang="fr-FR" sz="1200" b="1" u="sng" dirty="0">
              <a:latin typeface="Times New Roman" panose="02020603050405020304" pitchFamily="18" charset="0"/>
              <a:cs typeface="Times New Roman" panose="02020603050405020304" pitchFamily="18" charset="0"/>
            </a:endParaRPr>
          </a:p>
        </p:txBody>
      </p:sp>
      <p:sp>
        <p:nvSpPr>
          <p:cNvPr id="18" name="Rectangle 17"/>
          <p:cNvSpPr/>
          <p:nvPr/>
        </p:nvSpPr>
        <p:spPr>
          <a:xfrm>
            <a:off x="3393509" y="2251254"/>
            <a:ext cx="938527" cy="276999"/>
          </a:xfrm>
          <a:prstGeom prst="rect">
            <a:avLst/>
          </a:prstGeom>
          <a:solidFill>
            <a:schemeClr val="bg1">
              <a:lumMod val="95000"/>
            </a:schemeClr>
          </a:solidFill>
        </p:spPr>
        <p:txBody>
          <a:bodyPr wrap="none">
            <a:spAutoFit/>
          </a:bodyPr>
          <a:lstStyle/>
          <a:p>
            <a:pPr algn="ctr"/>
            <a:r>
              <a:rPr lang="fr-FR" sz="1200" b="1" dirty="0">
                <a:solidFill>
                  <a:schemeClr val="tx2"/>
                </a:solidFill>
                <a:latin typeface="Times New Roman" panose="02020603050405020304" pitchFamily="18" charset="0"/>
                <a:cs typeface="Times New Roman" panose="02020603050405020304" pitchFamily="18" charset="0"/>
              </a:rPr>
              <a:t>V  =  n  ×  v</a:t>
            </a:r>
          </a:p>
        </p:txBody>
      </p:sp>
      <mc:AlternateContent xmlns:mc="http://schemas.openxmlformats.org/markup-compatibility/2006" xmlns:a14="http://schemas.microsoft.com/office/drawing/2010/main">
        <mc:Choice Requires="a14">
          <p:sp>
            <p:nvSpPr>
              <p:cNvPr id="19" name="ZoneTexte 18"/>
              <p:cNvSpPr txBox="1"/>
              <p:nvPr/>
            </p:nvSpPr>
            <p:spPr>
              <a:xfrm>
                <a:off x="3356993" y="6321152"/>
                <a:ext cx="1427955" cy="385555"/>
              </a:xfrm>
              <a:prstGeom prst="rect">
                <a:avLst/>
              </a:prstGeom>
              <a:solidFill>
                <a:schemeClr val="bg1">
                  <a:lumMod val="95000"/>
                </a:schemeClr>
              </a:solidFill>
            </p:spPr>
            <p:txBody>
              <a:bodyPr wrap="none">
                <a:spAutoFit/>
              </a:bodyPr>
              <a:lstStyle>
                <a:defPPr>
                  <a:defRPr lang="fr-FR"/>
                </a:defPPr>
                <a:lvl1pPr algn="ctr">
                  <a:defRPr sz="1400" b="1">
                    <a:solidFill>
                      <a:schemeClr val="tx2"/>
                    </a:solidFill>
                  </a:defRPr>
                </a:lvl1pPr>
              </a:lstStyle>
              <a:p>
                <a:r>
                  <a:rPr lang="fr-FR" sz="1100" dirty="0">
                    <a:latin typeface="Times New Roman" panose="02020603050405020304" pitchFamily="18" charset="0"/>
                    <a:cs typeface="Times New Roman" panose="02020603050405020304" pitchFamily="18" charset="0"/>
                  </a:rPr>
                  <a:t>V</a:t>
                </a:r>
                <a14:m>
                  <m:oMath xmlns:m="http://schemas.openxmlformats.org/officeDocument/2006/math">
                    <m:r>
                      <a:rPr lang="fr-FR" sz="1100">
                        <a:latin typeface="Cambria Math" panose="02040503050406030204" pitchFamily="18" charset="0"/>
                      </a:rPr>
                      <m:t> =</m:t>
                    </m:r>
                    <m:nary>
                      <m:naryPr>
                        <m:chr m:val="∑"/>
                        <m:limLoc m:val="undOvr"/>
                        <m:subHide m:val="on"/>
                        <m:supHide m:val="on"/>
                        <m:ctrlPr>
                          <a:rPr lang="fr-FR" sz="1100" i="1">
                            <a:latin typeface="Cambria Math" panose="02040503050406030204" pitchFamily="18" charset="0"/>
                          </a:rPr>
                        </m:ctrlPr>
                      </m:naryPr>
                      <m:sub/>
                      <m:sup/>
                      <m:e>
                        <m:f>
                          <m:fPr>
                            <m:ctrlPr>
                              <a:rPr lang="fr-FR" sz="1100" i="1">
                                <a:latin typeface="Cambria Math" panose="02040503050406030204" pitchFamily="18" charset="0"/>
                              </a:rPr>
                            </m:ctrlPr>
                          </m:fPr>
                          <m:num>
                            <m:bar>
                              <m:barPr>
                                <m:pos m:val="top"/>
                                <m:ctrlPr>
                                  <a:rPr lang="fr-FR" sz="1100" i="1">
                                    <a:latin typeface="Cambria Math" panose="02040503050406030204" pitchFamily="18" charset="0"/>
                                  </a:rPr>
                                </m:ctrlPr>
                              </m:barPr>
                              <m:e>
                                <m:r>
                                  <a:rPr lang="fr-FR" sz="1100">
                                    <a:latin typeface="Cambria Math" panose="02040503050406030204" pitchFamily="18" charset="0"/>
                                  </a:rPr>
                                  <m:t>𝑹𝒊</m:t>
                                </m:r>
                              </m:e>
                            </m:bar>
                          </m:num>
                          <m:den>
                            <m:sSup>
                              <m:sSupPr>
                                <m:ctrlPr>
                                  <a:rPr lang="fr-FR" sz="1100" i="1">
                                    <a:latin typeface="Cambria Math" panose="02040503050406030204" pitchFamily="18" charset="0"/>
                                  </a:rPr>
                                </m:ctrlPr>
                              </m:sSupPr>
                              <m:e>
                                <m:d>
                                  <m:dPr>
                                    <m:ctrlPr>
                                      <a:rPr lang="fr-FR" sz="1100" i="1">
                                        <a:latin typeface="Cambria Math" panose="02040503050406030204" pitchFamily="18" charset="0"/>
                                      </a:rPr>
                                    </m:ctrlPr>
                                  </m:dPr>
                                  <m:e>
                                    <m:r>
                                      <a:rPr lang="fr-FR" sz="1100">
                                        <a:latin typeface="Cambria Math" panose="02040503050406030204" pitchFamily="18" charset="0"/>
                                      </a:rPr>
                                      <m:t>𝟏</m:t>
                                    </m:r>
                                    <m:r>
                                      <a:rPr lang="fr-FR" sz="1100">
                                        <a:latin typeface="Cambria Math" panose="02040503050406030204" pitchFamily="18" charset="0"/>
                                      </a:rPr>
                                      <m:t>+</m:t>
                                    </m:r>
                                    <m:r>
                                      <a:rPr lang="fr-FR" sz="1100">
                                        <a:latin typeface="Cambria Math" panose="02040503050406030204" pitchFamily="18" charset="0"/>
                                      </a:rPr>
                                      <m:t>𝒂</m:t>
                                    </m:r>
                                  </m:e>
                                </m:d>
                              </m:e>
                              <m:sup>
                                <m:r>
                                  <a:rPr lang="fr-FR" sz="1100">
                                    <a:latin typeface="Cambria Math" panose="02040503050406030204" pitchFamily="18" charset="0"/>
                                  </a:rPr>
                                  <m:t>𝒊</m:t>
                                </m:r>
                              </m:sup>
                            </m:sSup>
                          </m:den>
                        </m:f>
                        <m:r>
                          <a:rPr lang="fr-FR" sz="1100">
                            <a:latin typeface="Cambria Math" panose="02040503050406030204" pitchFamily="18" charset="0"/>
                          </a:rPr>
                          <m:t>+</m:t>
                        </m:r>
                        <m:f>
                          <m:fPr>
                            <m:ctrlPr>
                              <a:rPr lang="fr-FR" sz="1100" i="1">
                                <a:latin typeface="Cambria Math" panose="02040503050406030204" pitchFamily="18" charset="0"/>
                              </a:rPr>
                            </m:ctrlPr>
                          </m:fPr>
                          <m:num>
                            <m:r>
                              <a:rPr lang="fr-FR" sz="1100">
                                <a:latin typeface="Cambria Math" panose="02040503050406030204" pitchFamily="18" charset="0"/>
                              </a:rPr>
                              <m:t>𝑽𝒏</m:t>
                            </m:r>
                          </m:num>
                          <m:den>
                            <m:sSup>
                              <m:sSupPr>
                                <m:ctrlPr>
                                  <a:rPr lang="fr-FR" sz="1100" i="1">
                                    <a:latin typeface="Cambria Math" panose="02040503050406030204" pitchFamily="18" charset="0"/>
                                  </a:rPr>
                                </m:ctrlPr>
                              </m:sSupPr>
                              <m:e>
                                <m:d>
                                  <m:dPr>
                                    <m:ctrlPr>
                                      <a:rPr lang="fr-FR" sz="1100" i="1">
                                        <a:latin typeface="Cambria Math" panose="02040503050406030204" pitchFamily="18" charset="0"/>
                                      </a:rPr>
                                    </m:ctrlPr>
                                  </m:dPr>
                                  <m:e>
                                    <m:r>
                                      <a:rPr lang="fr-FR" sz="1100">
                                        <a:latin typeface="Cambria Math" panose="02040503050406030204" pitchFamily="18" charset="0"/>
                                      </a:rPr>
                                      <m:t>𝟏</m:t>
                                    </m:r>
                                    <m:r>
                                      <a:rPr lang="fr-FR" sz="1100">
                                        <a:latin typeface="Cambria Math" panose="02040503050406030204" pitchFamily="18" charset="0"/>
                                      </a:rPr>
                                      <m:t>+</m:t>
                                    </m:r>
                                    <m:r>
                                      <a:rPr lang="fr-FR" sz="1100">
                                        <a:latin typeface="Cambria Math" panose="02040503050406030204" pitchFamily="18" charset="0"/>
                                      </a:rPr>
                                      <m:t>𝒂</m:t>
                                    </m:r>
                                  </m:e>
                                </m:d>
                              </m:e>
                              <m:sup>
                                <m:r>
                                  <a:rPr lang="fr-FR" sz="1100">
                                    <a:latin typeface="Cambria Math" panose="02040503050406030204" pitchFamily="18" charset="0"/>
                                  </a:rPr>
                                  <m:t>𝒏</m:t>
                                </m:r>
                              </m:sup>
                            </m:sSup>
                          </m:den>
                        </m:f>
                      </m:e>
                    </m:nary>
                  </m:oMath>
                </a14:m>
                <a:endParaRPr lang="fr-FR" sz="1100" dirty="0">
                  <a:latin typeface="Times New Roman" panose="02020603050405020304" pitchFamily="18" charset="0"/>
                  <a:cs typeface="Times New Roman" panose="02020603050405020304" pitchFamily="18" charset="0"/>
                </a:endParaRPr>
              </a:p>
            </p:txBody>
          </p:sp>
        </mc:Choice>
        <mc:Fallback xmlns="">
          <p:sp>
            <p:nvSpPr>
              <p:cNvPr id="19" name="ZoneTexte 18"/>
              <p:cNvSpPr txBox="1">
                <a:spLocks noRot="1" noChangeAspect="1" noMove="1" noResize="1" noEditPoints="1" noAdjustHandles="1" noChangeArrowheads="1" noChangeShapeType="1" noTextEdit="1"/>
              </p:cNvSpPr>
              <p:nvPr/>
            </p:nvSpPr>
            <p:spPr>
              <a:xfrm>
                <a:off x="3356993" y="6321152"/>
                <a:ext cx="1427955" cy="385555"/>
              </a:xfrm>
              <a:prstGeom prst="rect">
                <a:avLst/>
              </a:prstGeom>
              <a:blipFill>
                <a:blip r:embed="rId3"/>
                <a:stretch>
                  <a:fillRect t="-46032" b="-88889"/>
                </a:stretch>
              </a:blipFill>
            </p:spPr>
            <p:txBody>
              <a:bodyPr/>
              <a:lstStyle/>
              <a:p>
                <a:r>
                  <a:rPr lang="fr-FR">
                    <a:noFill/>
                  </a:rPr>
                  <a:t> </a:t>
                </a:r>
              </a:p>
            </p:txBody>
          </p:sp>
        </mc:Fallback>
      </mc:AlternateContent>
      <p:sp>
        <p:nvSpPr>
          <p:cNvPr id="14" name="Rectangle 13"/>
          <p:cNvSpPr/>
          <p:nvPr/>
        </p:nvSpPr>
        <p:spPr>
          <a:xfrm>
            <a:off x="3856392" y="4035322"/>
            <a:ext cx="880306" cy="307777"/>
          </a:xfrm>
          <a:prstGeom prst="rect">
            <a:avLst/>
          </a:prstGeom>
          <a:solidFill>
            <a:schemeClr val="bg1">
              <a:lumMod val="95000"/>
            </a:schemeClr>
          </a:solidFill>
        </p:spPr>
        <p:txBody>
          <a:bodyPr wrap="none">
            <a:spAutoFit/>
          </a:bodyPr>
          <a:lstStyle/>
          <a:p>
            <a:pPr algn="ctr"/>
            <a:r>
              <a:rPr lang="fr-FR" sz="1400" b="1" dirty="0">
                <a:solidFill>
                  <a:schemeClr val="tx2"/>
                </a:solidFill>
                <a:latin typeface="Times New Roman" panose="02020603050405020304" pitchFamily="18" charset="0"/>
                <a:cs typeface="Times New Roman" panose="02020603050405020304" pitchFamily="18" charset="0"/>
              </a:rPr>
              <a:t>V = R ÷ t</a:t>
            </a:r>
          </a:p>
        </p:txBody>
      </p:sp>
      <p:sp>
        <p:nvSpPr>
          <p:cNvPr id="10" name="Espace réservé du numéro de diapositive 1"/>
          <p:cNvSpPr>
            <a:spLocks noGrp="1"/>
          </p:cNvSpPr>
          <p:nvPr>
            <p:ph type="sldNum" sz="quarter" idx="12"/>
          </p:nvPr>
        </p:nvSpPr>
        <p:spPr>
          <a:xfrm>
            <a:off x="5285184" y="9345488"/>
            <a:ext cx="1600200" cy="527403"/>
          </a:xfrm>
        </p:spPr>
        <p:txBody>
          <a:bodyPr/>
          <a:lstStyle/>
          <a:p>
            <a:r>
              <a:rPr lang="fr-BE" sz="1000" dirty="0" smtClean="0"/>
              <a:t>21/26</a:t>
            </a:r>
            <a:endParaRPr lang="fr-BE" sz="1000" dirty="0"/>
          </a:p>
        </p:txBody>
      </p:sp>
      <p:sp>
        <p:nvSpPr>
          <p:cNvPr id="11" name="Espace réservé du pied de page 6"/>
          <p:cNvSpPr txBox="1">
            <a:spLocks/>
          </p:cNvSpPr>
          <p:nvPr/>
        </p:nvSpPr>
        <p:spPr>
          <a:xfrm>
            <a:off x="7660" y="9345488"/>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890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p:nvSpPr>
        <p:spPr>
          <a:xfrm>
            <a:off x="1916832" y="9618564"/>
            <a:ext cx="5096566" cy="253916"/>
          </a:xfrm>
          <a:prstGeom prst="rect">
            <a:avLst/>
          </a:prstGeom>
          <a:ln>
            <a:noFill/>
          </a:ln>
        </p:spPr>
        <p:txBody>
          <a:bodyPr wrap="square">
            <a:spAutoFit/>
          </a:bodyPr>
          <a:lstStyle/>
          <a:p>
            <a:pPr algn="ctr"/>
            <a:r>
              <a:rPr lang="fr-FR" sz="1000" b="1" i="1" dirty="0">
                <a:solidFill>
                  <a:schemeClr val="bg1">
                    <a:lumMod val="50000"/>
                  </a:schemeClr>
                </a:solidFill>
                <a:latin typeface="Times New Roman" panose="02020603050405020304" pitchFamily="18" charset="0"/>
                <a:cs typeface="Times New Roman" panose="02020603050405020304" pitchFamily="18" charset="0"/>
              </a:rPr>
              <a:t>Source :  </a:t>
            </a:r>
            <a:r>
              <a:rPr lang="fr-FR" sz="1000" i="1" dirty="0">
                <a:solidFill>
                  <a:schemeClr val="bg1">
                    <a:lumMod val="50000"/>
                  </a:schemeClr>
                </a:solidFill>
                <a:latin typeface="Times New Roman" panose="02020603050405020304" pitchFamily="18" charset="0"/>
                <a:cs typeface="Times New Roman" panose="02020603050405020304" pitchFamily="18" charset="0"/>
              </a:rPr>
              <a:t>Expertise immobilière, Guide pratique, B. de Polignac &amp; JP Monceau</a:t>
            </a:r>
          </a:p>
        </p:txBody>
      </p:sp>
      <p:sp>
        <p:nvSpPr>
          <p:cNvPr id="4" name="ZoneTexte 3"/>
          <p:cNvSpPr txBox="1"/>
          <p:nvPr/>
        </p:nvSpPr>
        <p:spPr>
          <a:xfrm>
            <a:off x="3656118" y="1152"/>
            <a:ext cx="3201882" cy="428017"/>
          </a:xfrm>
          <a:prstGeom prst="rect">
            <a:avLst/>
          </a:prstGeom>
          <a:solidFill>
            <a:schemeClr val="bg1">
              <a:lumMod val="95000"/>
            </a:schemeClr>
          </a:solidFill>
        </p:spPr>
        <p:txBody>
          <a:bodyPr wrap="square" rtlCol="0" anchor="ctr" anchorCtr="0">
            <a:noAutofit/>
          </a:bodyPr>
          <a:lstStyle/>
          <a:p>
            <a:r>
              <a:rPr lang="fr-FR" sz="1400" b="1" dirty="0">
                <a:solidFill>
                  <a:schemeClr val="tx2"/>
                </a:solidFill>
                <a:latin typeface="Times New Roman" panose="02020603050405020304" pitchFamily="18" charset="0"/>
                <a:cs typeface="Times New Roman" panose="02020603050405020304" pitchFamily="18" charset="0"/>
              </a:rPr>
              <a:t>METHODES D’EVALUATION (3/3)</a:t>
            </a:r>
          </a:p>
        </p:txBody>
      </p:sp>
      <p:sp>
        <p:nvSpPr>
          <p:cNvPr id="5" name="Rectangle 4"/>
          <p:cNvSpPr/>
          <p:nvPr/>
        </p:nvSpPr>
        <p:spPr>
          <a:xfrm>
            <a:off x="-9492" y="0"/>
            <a:ext cx="3665609" cy="400110"/>
          </a:xfrm>
          <a:prstGeom prst="rect">
            <a:avLst/>
          </a:prstGeom>
          <a:solidFill>
            <a:schemeClr val="tx2"/>
          </a:solidFill>
        </p:spPr>
        <p:txBody>
          <a:bodyPr wrap="square">
            <a:spAutoFit/>
          </a:bodyPr>
          <a:lstStyle/>
          <a:p>
            <a:pPr algn="ctr"/>
            <a:r>
              <a:rPr lang="fr-FR" sz="2000" b="1" dirty="0">
                <a:solidFill>
                  <a:prstClr val="white"/>
                </a:solidFill>
                <a:latin typeface="Times New Roman" panose="02020603050405020304" pitchFamily="18" charset="0"/>
                <a:cs typeface="Times New Roman" panose="02020603050405020304" pitchFamily="18" charset="0"/>
              </a:rPr>
              <a:t>RAPPEL DES DEFINITIONS</a:t>
            </a:r>
          </a:p>
        </p:txBody>
      </p:sp>
      <p:sp>
        <p:nvSpPr>
          <p:cNvPr id="7" name="ZoneTexte 6"/>
          <p:cNvSpPr txBox="1"/>
          <p:nvPr/>
        </p:nvSpPr>
        <p:spPr>
          <a:xfrm>
            <a:off x="116632" y="1022746"/>
            <a:ext cx="6624736" cy="8032968"/>
          </a:xfrm>
          <a:prstGeom prst="rect">
            <a:avLst/>
          </a:prstGeom>
          <a:noFill/>
        </p:spPr>
        <p:txBody>
          <a:bodyPr wrap="square" rtlCol="0">
            <a:spAutoFit/>
          </a:bodyPr>
          <a:lstStyle/>
          <a:p>
            <a:r>
              <a:rPr lang="fr-FR" sz="1200" b="1" dirty="0">
                <a:solidFill>
                  <a:schemeClr val="tx2"/>
                </a:solidFill>
                <a:latin typeface="Times New Roman" panose="02020603050405020304" pitchFamily="18" charset="0"/>
                <a:cs typeface="Times New Roman" panose="02020603050405020304" pitchFamily="18" charset="0"/>
              </a:rPr>
              <a:t>Sol et Construction</a:t>
            </a:r>
            <a:endParaRPr lang="fr-FR" sz="1200" dirty="0">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Si l’on considère que la valeur de l’immeuble est la somme de la valeur des deux composantes, on écrit la formule:</a:t>
            </a:r>
          </a:p>
          <a:p>
            <a:endParaRPr lang="fr-FR" sz="1200" dirty="0">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Valeur de l’immeuble = Valeur du terrain + Valeur des constructions</a:t>
            </a:r>
          </a:p>
          <a:p>
            <a:endParaRPr lang="fr-FR" sz="1200" dirty="0">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Ou encore</a:t>
            </a:r>
          </a:p>
          <a:p>
            <a:endParaRPr lang="fr-FR" sz="1200" dirty="0">
              <a:latin typeface="Times New Roman" panose="02020603050405020304" pitchFamily="18" charset="0"/>
              <a:cs typeface="Times New Roman" panose="02020603050405020304" pitchFamily="18" charset="0"/>
            </a:endParaRPr>
          </a:p>
          <a:p>
            <a:endParaRPr lang="fr-FR" sz="1200" dirty="0">
              <a:latin typeface="Times New Roman" panose="02020603050405020304" pitchFamily="18" charset="0"/>
              <a:cs typeface="Times New Roman" panose="02020603050405020304" pitchFamily="18" charset="0"/>
            </a:endParaRPr>
          </a:p>
          <a:p>
            <a:endParaRPr lang="fr-FR" sz="1200" dirty="0">
              <a:latin typeface="Times New Roman" panose="02020603050405020304" pitchFamily="18" charset="0"/>
              <a:cs typeface="Times New Roman" panose="02020603050405020304" pitchFamily="18" charset="0"/>
            </a:endParaRPr>
          </a:p>
          <a:p>
            <a:pPr algn="ctr"/>
            <a:endParaRPr lang="fr-FR" sz="1200" b="1" dirty="0">
              <a:latin typeface="Times New Roman" panose="02020603050405020304" pitchFamily="18" charset="0"/>
              <a:cs typeface="Times New Roman" panose="02020603050405020304" pitchFamily="18" charset="0"/>
            </a:endParaRPr>
          </a:p>
          <a:p>
            <a:r>
              <a:rPr lang="fr-FR" sz="1200" i="1" dirty="0">
                <a:latin typeface="Times New Roman" panose="02020603050405020304" pitchFamily="18" charset="0"/>
                <a:cs typeface="Times New Roman" panose="02020603050405020304" pitchFamily="18" charset="0"/>
              </a:rPr>
              <a:t>Où</a:t>
            </a:r>
          </a:p>
          <a:p>
            <a:r>
              <a:rPr lang="fr-FR" sz="1200" i="1" dirty="0">
                <a:latin typeface="Times New Roman" panose="02020603050405020304" pitchFamily="18" charset="0"/>
                <a:cs typeface="Times New Roman" panose="02020603050405020304" pitchFamily="18" charset="0"/>
              </a:rPr>
              <a:t>V : estimation recherchée</a:t>
            </a:r>
          </a:p>
          <a:p>
            <a:r>
              <a:rPr lang="fr-FR" sz="1200" i="1" dirty="0" err="1">
                <a:latin typeface="Times New Roman" panose="02020603050405020304" pitchFamily="18" charset="0"/>
                <a:cs typeface="Times New Roman" panose="02020603050405020304" pitchFamily="18" charset="0"/>
              </a:rPr>
              <a:t>Vt</a:t>
            </a:r>
            <a:r>
              <a:rPr lang="fr-FR" sz="1200" i="1" dirty="0">
                <a:latin typeface="Times New Roman" panose="02020603050405020304" pitchFamily="18" charset="0"/>
                <a:cs typeface="Times New Roman" panose="02020603050405020304" pitchFamily="18" charset="0"/>
              </a:rPr>
              <a:t> : Valeur du terrain</a:t>
            </a:r>
          </a:p>
          <a:p>
            <a:r>
              <a:rPr lang="fr-FR" sz="1200" i="1" dirty="0" err="1">
                <a:latin typeface="Times New Roman" panose="02020603050405020304" pitchFamily="18" charset="0"/>
                <a:cs typeface="Times New Roman" panose="02020603050405020304" pitchFamily="18" charset="0"/>
              </a:rPr>
              <a:t>Vc</a:t>
            </a:r>
            <a:r>
              <a:rPr lang="fr-FR" sz="1200" i="1" dirty="0">
                <a:latin typeface="Times New Roman" panose="02020603050405020304" pitchFamily="18" charset="0"/>
                <a:cs typeface="Times New Roman" panose="02020603050405020304" pitchFamily="18" charset="0"/>
              </a:rPr>
              <a:t> : Valeur de la construction</a:t>
            </a:r>
          </a:p>
          <a:p>
            <a:endParaRPr lang="fr-FR" sz="1200" b="1" dirty="0">
              <a:solidFill>
                <a:schemeClr val="tx2"/>
              </a:solidFill>
              <a:latin typeface="Times New Roman" panose="02020603050405020304" pitchFamily="18" charset="0"/>
              <a:cs typeface="Times New Roman" panose="02020603050405020304" pitchFamily="18" charset="0"/>
            </a:endParaRPr>
          </a:p>
          <a:p>
            <a:endParaRPr lang="fr-FR" sz="1200" b="1" dirty="0">
              <a:solidFill>
                <a:schemeClr val="tx2"/>
              </a:solidFill>
              <a:latin typeface="Times New Roman" panose="02020603050405020304" pitchFamily="18" charset="0"/>
              <a:cs typeface="Times New Roman" panose="02020603050405020304" pitchFamily="18" charset="0"/>
            </a:endParaRPr>
          </a:p>
          <a:p>
            <a:endParaRPr lang="fr-FR" sz="1200" b="1" dirty="0">
              <a:solidFill>
                <a:schemeClr val="tx2"/>
              </a:solidFill>
              <a:latin typeface="Times New Roman" panose="02020603050405020304" pitchFamily="18" charset="0"/>
              <a:cs typeface="Times New Roman" panose="02020603050405020304" pitchFamily="18" charset="0"/>
            </a:endParaRPr>
          </a:p>
          <a:p>
            <a:r>
              <a:rPr lang="fr-FR" sz="1400" b="1" dirty="0">
                <a:solidFill>
                  <a:schemeClr val="tx2"/>
                </a:solidFill>
                <a:latin typeface="Times New Roman" panose="02020603050405020304" pitchFamily="18" charset="0"/>
                <a:cs typeface="Times New Roman" panose="02020603050405020304" pitchFamily="18" charset="0"/>
              </a:rPr>
              <a:t>Bilan promoteur</a:t>
            </a:r>
          </a:p>
          <a:p>
            <a:endParaRPr lang="fr-FR" sz="1400" b="1" dirty="0">
              <a:solidFill>
                <a:schemeClr val="tx2"/>
              </a:solidFill>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Elle consiste à déduire du prix de vente possible de l’opération immobilière (lotissement ou promotion) envisageable sur </a:t>
            </a:r>
          </a:p>
          <a:p>
            <a:r>
              <a:rPr lang="fr-FR" sz="1200" dirty="0">
                <a:latin typeface="Times New Roman" panose="02020603050405020304" pitchFamily="18" charset="0"/>
                <a:cs typeface="Times New Roman" panose="02020603050405020304" pitchFamily="18" charset="0"/>
              </a:rPr>
              <a:t>un terrain, les différents postes de coûts à engager (frais d’acquisition, taxes, coûts d’aménagement du terrain, coût de construction, frais financiers, de gestion, de commercialisation, marge à prévoir pour le promoteur) pour déterminer la valeur d’achat possible d’un terrain à bâtir ou à lotir.</a:t>
            </a:r>
          </a:p>
          <a:p>
            <a:endParaRPr lang="fr-FR" sz="1200" dirty="0">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Elle peut être appliquée pour déterminer la valeur d’un immeuble existant devant faire l’objet d’une reconstruction ou d’une restructuration lourde, éventuellement après éviction des occupants et démolition.</a:t>
            </a:r>
          </a:p>
          <a:p>
            <a:endParaRPr lang="fr-FR" sz="1200" dirty="0">
              <a:latin typeface="Times New Roman" panose="02020603050405020304" pitchFamily="18" charset="0"/>
              <a:cs typeface="Times New Roman" panose="02020603050405020304" pitchFamily="18" charset="0"/>
            </a:endParaRPr>
          </a:p>
          <a:p>
            <a:r>
              <a:rPr lang="fr-FR" sz="1200" dirty="0">
                <a:latin typeface="Times New Roman" panose="02020603050405020304" pitchFamily="18" charset="0"/>
                <a:cs typeface="Times New Roman" panose="02020603050405020304" pitchFamily="18" charset="0"/>
              </a:rPr>
              <a:t>La formulation mathématique en est la suivante :</a:t>
            </a:r>
          </a:p>
          <a:p>
            <a:endParaRPr lang="fr-FR" sz="1400" dirty="0">
              <a:latin typeface="Times New Roman" panose="02020603050405020304" pitchFamily="18" charset="0"/>
              <a:cs typeface="Times New Roman" panose="02020603050405020304" pitchFamily="18" charset="0"/>
            </a:endParaRPr>
          </a:p>
          <a:p>
            <a:endParaRPr lang="fr-FR" sz="1100" i="1" dirty="0">
              <a:latin typeface="Times New Roman" panose="02020603050405020304" pitchFamily="18" charset="0"/>
              <a:cs typeface="Times New Roman" panose="02020603050405020304" pitchFamily="18" charset="0"/>
            </a:endParaRPr>
          </a:p>
          <a:p>
            <a:r>
              <a:rPr lang="fr-FR" sz="1100" i="1" dirty="0">
                <a:latin typeface="Times New Roman" panose="02020603050405020304" pitchFamily="18" charset="0"/>
                <a:cs typeface="Times New Roman" panose="02020603050405020304" pitchFamily="18" charset="0"/>
              </a:rPr>
              <a:t>Où</a:t>
            </a:r>
          </a:p>
          <a:p>
            <a:r>
              <a:rPr lang="fr-FR" sz="1100" i="1" dirty="0">
                <a:latin typeface="Times New Roman" panose="02020603050405020304" pitchFamily="18" charset="0"/>
                <a:cs typeface="Times New Roman" panose="02020603050405020304" pitchFamily="18" charset="0"/>
              </a:rPr>
              <a:t>CA : chiffre d’affaires</a:t>
            </a:r>
          </a:p>
          <a:p>
            <a:r>
              <a:rPr lang="fr-FR" sz="1100" i="1" dirty="0">
                <a:latin typeface="Times New Roman" panose="02020603050405020304" pitchFamily="18" charset="0"/>
                <a:cs typeface="Times New Roman" panose="02020603050405020304" pitchFamily="18" charset="0"/>
              </a:rPr>
              <a:t>C : coûts</a:t>
            </a:r>
          </a:p>
          <a:p>
            <a:r>
              <a:rPr lang="el-GR" sz="1100" i="1" dirty="0">
                <a:latin typeface="Times New Roman" panose="02020603050405020304" pitchFamily="18" charset="0"/>
                <a:cs typeface="Times New Roman" panose="02020603050405020304" pitchFamily="18" charset="0"/>
              </a:rPr>
              <a:t>Π</a:t>
            </a:r>
            <a:r>
              <a:rPr lang="fr-FR" sz="1100" i="1" dirty="0">
                <a:latin typeface="Times New Roman" panose="02020603050405020304" pitchFamily="18" charset="0"/>
                <a:cs typeface="Times New Roman" panose="02020603050405020304" pitchFamily="18" charset="0"/>
              </a:rPr>
              <a:t> : marge</a:t>
            </a:r>
          </a:p>
          <a:p>
            <a:r>
              <a:rPr lang="fr-FR" sz="1100" i="1" dirty="0">
                <a:latin typeface="Times New Roman" panose="02020603050405020304" pitchFamily="18" charset="0"/>
                <a:cs typeface="Times New Roman" panose="02020603050405020304" pitchFamily="18" charset="0"/>
              </a:rPr>
              <a:t>VF : valeur foncière</a:t>
            </a:r>
          </a:p>
          <a:p>
            <a:endParaRPr lang="fr-FR" sz="1200" dirty="0">
              <a:latin typeface="Times New Roman" panose="02020603050405020304" pitchFamily="18" charset="0"/>
              <a:cs typeface="Times New Roman" panose="02020603050405020304" pitchFamily="18" charset="0"/>
            </a:endParaRPr>
          </a:p>
          <a:p>
            <a:endParaRPr lang="fr-FR" sz="1200" dirty="0">
              <a:latin typeface="Times New Roman" panose="02020603050405020304" pitchFamily="18" charset="0"/>
              <a:cs typeface="Times New Roman" panose="02020603050405020304" pitchFamily="18" charset="0"/>
            </a:endParaRPr>
          </a:p>
          <a:p>
            <a:endParaRPr lang="fr-FR" sz="1200" dirty="0">
              <a:latin typeface="Times New Roman" panose="02020603050405020304" pitchFamily="18" charset="0"/>
              <a:cs typeface="Times New Roman" panose="02020603050405020304" pitchFamily="18" charset="0"/>
            </a:endParaRPr>
          </a:p>
          <a:p>
            <a:endParaRPr lang="fr-FR" sz="1200" dirty="0">
              <a:latin typeface="Times New Roman" panose="02020603050405020304" pitchFamily="18" charset="0"/>
              <a:cs typeface="Times New Roman" panose="02020603050405020304" pitchFamily="18" charset="0"/>
            </a:endParaRPr>
          </a:p>
          <a:p>
            <a:endParaRPr lang="fr-FR" sz="1200" b="1" u="sng" dirty="0">
              <a:latin typeface="Times New Roman" panose="02020603050405020304" pitchFamily="18" charset="0"/>
              <a:cs typeface="Times New Roman" panose="02020603050405020304" pitchFamily="18" charset="0"/>
            </a:endParaRPr>
          </a:p>
        </p:txBody>
      </p:sp>
      <p:sp>
        <p:nvSpPr>
          <p:cNvPr id="8" name="Rectangle 7"/>
          <p:cNvSpPr/>
          <p:nvPr/>
        </p:nvSpPr>
        <p:spPr>
          <a:xfrm>
            <a:off x="1360558" y="2273772"/>
            <a:ext cx="1112549" cy="276999"/>
          </a:xfrm>
          <a:prstGeom prst="rect">
            <a:avLst/>
          </a:prstGeom>
          <a:solidFill>
            <a:schemeClr val="bg1">
              <a:lumMod val="95000"/>
            </a:schemeClr>
          </a:solidFill>
        </p:spPr>
        <p:txBody>
          <a:bodyPr wrap="none">
            <a:spAutoFit/>
          </a:bodyPr>
          <a:lstStyle/>
          <a:p>
            <a:pPr algn="ctr"/>
            <a:r>
              <a:rPr lang="fr-FR" sz="1200" b="1" dirty="0">
                <a:solidFill>
                  <a:schemeClr val="tx2"/>
                </a:solidFill>
                <a:latin typeface="Times New Roman" panose="02020603050405020304" pitchFamily="18" charset="0"/>
                <a:cs typeface="Times New Roman" panose="02020603050405020304" pitchFamily="18" charset="0"/>
              </a:rPr>
              <a:t>V  =  </a:t>
            </a:r>
            <a:r>
              <a:rPr lang="fr-FR" sz="1200" b="1" dirty="0" err="1">
                <a:solidFill>
                  <a:schemeClr val="tx2"/>
                </a:solidFill>
                <a:latin typeface="Times New Roman" panose="02020603050405020304" pitchFamily="18" charset="0"/>
                <a:cs typeface="Times New Roman" panose="02020603050405020304" pitchFamily="18" charset="0"/>
              </a:rPr>
              <a:t>Vt</a:t>
            </a:r>
            <a:r>
              <a:rPr lang="fr-FR" sz="1200" b="1" dirty="0">
                <a:solidFill>
                  <a:schemeClr val="tx2"/>
                </a:solidFill>
                <a:latin typeface="Times New Roman" panose="02020603050405020304" pitchFamily="18" charset="0"/>
                <a:cs typeface="Times New Roman" panose="02020603050405020304" pitchFamily="18" charset="0"/>
              </a:rPr>
              <a:t>  +  </a:t>
            </a:r>
            <a:r>
              <a:rPr lang="fr-FR" sz="1200" b="1" dirty="0" err="1">
                <a:solidFill>
                  <a:schemeClr val="tx2"/>
                </a:solidFill>
                <a:latin typeface="Times New Roman" panose="02020603050405020304" pitchFamily="18" charset="0"/>
                <a:cs typeface="Times New Roman" panose="02020603050405020304" pitchFamily="18" charset="0"/>
              </a:rPr>
              <a:t>Vc</a:t>
            </a:r>
            <a:endParaRPr lang="fr-FR" sz="1200" b="1" dirty="0">
              <a:solidFill>
                <a:schemeClr val="tx2"/>
              </a:solidFill>
              <a:latin typeface="Times New Roman" panose="02020603050405020304" pitchFamily="18" charset="0"/>
              <a:cs typeface="Times New Roman" panose="02020603050405020304" pitchFamily="18" charset="0"/>
            </a:endParaRPr>
          </a:p>
        </p:txBody>
      </p:sp>
      <p:sp>
        <p:nvSpPr>
          <p:cNvPr id="9" name="Rectangle 8"/>
          <p:cNvSpPr/>
          <p:nvPr/>
        </p:nvSpPr>
        <p:spPr>
          <a:xfrm>
            <a:off x="3656118" y="6609184"/>
            <a:ext cx="1055097" cy="246221"/>
          </a:xfrm>
          <a:prstGeom prst="rect">
            <a:avLst/>
          </a:prstGeom>
          <a:solidFill>
            <a:schemeClr val="bg1">
              <a:lumMod val="95000"/>
            </a:schemeClr>
          </a:solidFill>
        </p:spPr>
        <p:txBody>
          <a:bodyPr wrap="none">
            <a:spAutoFit/>
          </a:bodyPr>
          <a:lstStyle/>
          <a:p>
            <a:pPr algn="ctr"/>
            <a:r>
              <a:rPr lang="fr-FR" sz="1000" b="1" dirty="0">
                <a:solidFill>
                  <a:schemeClr val="tx2"/>
                </a:solidFill>
                <a:latin typeface="Times New Roman" panose="02020603050405020304" pitchFamily="18" charset="0"/>
                <a:cs typeface="Times New Roman" panose="02020603050405020304" pitchFamily="18" charset="0"/>
              </a:rPr>
              <a:t>CA - ĉ - </a:t>
            </a:r>
            <a:r>
              <a:rPr lang="el-GR" sz="1000" b="1" dirty="0">
                <a:solidFill>
                  <a:schemeClr val="tx2"/>
                </a:solidFill>
                <a:latin typeface="Times New Roman" panose="02020603050405020304" pitchFamily="18" charset="0"/>
                <a:cs typeface="Times New Roman" panose="02020603050405020304" pitchFamily="18" charset="0"/>
              </a:rPr>
              <a:t>π</a:t>
            </a:r>
            <a:r>
              <a:rPr lang="fr-FR" sz="1000" b="1" dirty="0">
                <a:solidFill>
                  <a:schemeClr val="tx2"/>
                </a:solidFill>
                <a:latin typeface="Times New Roman" panose="02020603050405020304" pitchFamily="18" charset="0"/>
                <a:cs typeface="Times New Roman" panose="02020603050405020304" pitchFamily="18" charset="0"/>
              </a:rPr>
              <a:t> = VF </a:t>
            </a:r>
          </a:p>
        </p:txBody>
      </p:sp>
      <p:sp>
        <p:nvSpPr>
          <p:cNvPr id="10" name="Espace réservé du numéro de diapositive 1"/>
          <p:cNvSpPr>
            <a:spLocks noGrp="1"/>
          </p:cNvSpPr>
          <p:nvPr>
            <p:ph type="sldNum" sz="quarter" idx="12"/>
          </p:nvPr>
        </p:nvSpPr>
        <p:spPr>
          <a:xfrm>
            <a:off x="5285184" y="9273480"/>
            <a:ext cx="1600200" cy="527403"/>
          </a:xfrm>
        </p:spPr>
        <p:txBody>
          <a:bodyPr/>
          <a:lstStyle/>
          <a:p>
            <a:r>
              <a:rPr lang="fr-BE" sz="1000" dirty="0" smtClean="0"/>
              <a:t>22/26</a:t>
            </a:r>
            <a:endParaRPr lang="fr-BE" sz="1000" dirty="0"/>
          </a:p>
        </p:txBody>
      </p:sp>
      <p:sp>
        <p:nvSpPr>
          <p:cNvPr id="12" name="Espace réservé du pied de page 6"/>
          <p:cNvSpPr txBox="1">
            <a:spLocks/>
          </p:cNvSpPr>
          <p:nvPr/>
        </p:nvSpPr>
        <p:spPr>
          <a:xfrm>
            <a:off x="7660" y="9345488"/>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20250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30" name="ZoneTexte 29"/>
          <p:cNvSpPr txBox="1"/>
          <p:nvPr/>
        </p:nvSpPr>
        <p:spPr>
          <a:xfrm>
            <a:off x="-3380" y="4939560"/>
            <a:ext cx="6861380" cy="315862"/>
          </a:xfrm>
          <a:prstGeom prst="rect">
            <a:avLst/>
          </a:prstGeom>
          <a:solidFill>
            <a:srgbClr val="1F497D"/>
          </a:solidFill>
          <a:ln>
            <a:solidFill>
              <a:schemeClr val="accent1">
                <a:lumMod val="75000"/>
              </a:schemeClr>
            </a:solid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endParaRPr lang="fr-FR" sz="1800" dirty="0">
              <a:latin typeface="Times New Roman" panose="02020603050405020304" pitchFamily="18" charset="0"/>
              <a:cs typeface="Times New Roman" panose="02020603050405020304" pitchFamily="18" charset="0"/>
              <a:sym typeface="Arial" panose="00000000000000000000"/>
            </a:endParaRPr>
          </a:p>
        </p:txBody>
      </p:sp>
      <p:sp>
        <p:nvSpPr>
          <p:cNvPr id="14" name="Rectangle 13"/>
          <p:cNvSpPr/>
          <p:nvPr/>
        </p:nvSpPr>
        <p:spPr>
          <a:xfrm>
            <a:off x="0" y="0"/>
            <a:ext cx="6858000" cy="400066"/>
          </a:xfrm>
          <a:prstGeom prst="rect">
            <a:avLst/>
          </a:prstGeom>
          <a:solidFill>
            <a:schemeClr val="tx2"/>
          </a:solidFill>
        </p:spPr>
        <p:txBody>
          <a:bodyPr wrap="square">
            <a:spAutoFit/>
          </a:bodyPr>
          <a:lstStyle/>
          <a:p>
            <a:pPr indent="330190" algn="ctr">
              <a:buClr>
                <a:schemeClr val="dk2"/>
              </a:buClr>
              <a:buSzPct val="100000"/>
            </a:pPr>
            <a:r>
              <a:rPr lang="fr-FR" sz="2000" b="1" dirty="0">
                <a:solidFill>
                  <a:schemeClr val="bg1"/>
                </a:solidFill>
                <a:latin typeface="Times New Roman" panose="02020603050405020304" pitchFamily="18" charset="0"/>
                <a:ea typeface="Georgia" panose="00000000000000000000"/>
                <a:cs typeface="Times New Roman" panose="02020603050405020304" pitchFamily="18" charset="0"/>
                <a:sym typeface="Georgia" panose="00000000000000000000"/>
              </a:rPr>
              <a:t>Qui sommes-nous?</a:t>
            </a:r>
          </a:p>
        </p:txBody>
      </p:sp>
      <p:sp>
        <p:nvSpPr>
          <p:cNvPr id="13" name="Espace réservé du numéro de diapositive 4"/>
          <p:cNvSpPr txBox="1">
            <a:spLocks/>
          </p:cNvSpPr>
          <p:nvPr/>
        </p:nvSpPr>
        <p:spPr>
          <a:xfrm>
            <a:off x="6235074" y="9417496"/>
            <a:ext cx="722318" cy="527403"/>
          </a:xfrm>
          <a:prstGeom prst="rect">
            <a:avLst/>
          </a:prstGeom>
        </p:spPr>
        <p:txBody>
          <a:bodyPr vert="horz" lIns="132080" tIns="66040" rIns="132080" bIns="66040" rtlCol="0" anchor="ctr"/>
          <a:lstStyle>
            <a:defPPr>
              <a:defRPr lang="fr-FR"/>
            </a:defPPr>
            <a:lvl1pPr algn="r">
              <a:defRPr sz="1200">
                <a:solidFill>
                  <a:schemeClr val="tx1">
                    <a:tint val="75000"/>
                  </a:schemeClr>
                </a:solidFill>
              </a:defRPr>
            </a:lvl1pPr>
          </a:lstStyle>
          <a:p>
            <a:fld id="{CF4668DC-857F-487D-BFFA-8C0CA5037977}" type="slidenum">
              <a:rPr lang="fr-BE" sz="1000" smtClean="0"/>
              <a:pPr/>
              <a:t>23</a:t>
            </a:fld>
            <a:r>
              <a:rPr lang="fr-BE" sz="1000" dirty="0" smtClean="0"/>
              <a:t>/26</a:t>
            </a:r>
            <a:endParaRPr lang="fr-BE" sz="1000" dirty="0"/>
          </a:p>
        </p:txBody>
      </p:sp>
      <p:sp>
        <p:nvSpPr>
          <p:cNvPr id="89" name="ZoneTexte 88"/>
          <p:cNvSpPr txBox="1"/>
          <p:nvPr/>
        </p:nvSpPr>
        <p:spPr>
          <a:xfrm>
            <a:off x="0" y="562456"/>
            <a:ext cx="3356992" cy="358096"/>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r>
              <a:rPr lang="fr-FR" sz="1400" dirty="0">
                <a:latin typeface="Times New Roman" panose="02020603050405020304" pitchFamily="18" charset="0"/>
                <a:cs typeface="Times New Roman" panose="02020603050405020304" pitchFamily="18" charset="0"/>
                <a:sym typeface="Arial" panose="00000000000000000000"/>
              </a:rPr>
              <a:t>Identification de la société</a:t>
            </a:r>
          </a:p>
        </p:txBody>
      </p:sp>
      <p:graphicFrame>
        <p:nvGraphicFramePr>
          <p:cNvPr id="90" name="Tableau 89"/>
          <p:cNvGraphicFramePr>
            <a:graphicFrameLocks noGrp="1"/>
          </p:cNvGraphicFramePr>
          <p:nvPr>
            <p:extLst>
              <p:ext uri="{D42A27DB-BD31-4B8C-83A1-F6EECF244321}">
                <p14:modId xmlns:p14="http://schemas.microsoft.com/office/powerpoint/2010/main" val="551279664"/>
              </p:ext>
            </p:extLst>
          </p:nvPr>
        </p:nvGraphicFramePr>
        <p:xfrm>
          <a:off x="-3379" y="1090596"/>
          <a:ext cx="3360371" cy="3760812"/>
        </p:xfrm>
        <a:graphic>
          <a:graphicData uri="http://schemas.openxmlformats.org/drawingml/2006/table">
            <a:tbl>
              <a:tblPr/>
              <a:tblGrid>
                <a:gridCol w="1200131">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27209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Nom</a:t>
                      </a:r>
                    </a:p>
                  </a:txBody>
                  <a:tcPr marL="123825" marR="13758" marT="13758"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Terra Modus</a:t>
                      </a:r>
                    </a:p>
                  </a:txBody>
                  <a:tcPr marL="123825" marR="13758" marT="13758"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43731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Forme Juridique</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SARL AU</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27209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Activités</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Etude, Conseil, Expertise</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27209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Capital</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2.500.000,00 DH</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3"/>
                  </a:ext>
                </a:extLst>
              </a:tr>
              <a:tr h="43731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Date de création</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Novembre 2010</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4"/>
                  </a:ext>
                </a:extLst>
              </a:tr>
              <a:tr h="27209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Gérant</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Nabil BOUNAJMA</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5"/>
                  </a:ext>
                </a:extLst>
              </a:tr>
              <a:tr h="27209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RC</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82861</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6"/>
                  </a:ext>
                </a:extLst>
              </a:tr>
              <a:tr h="27209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CNSS</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8612873</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7"/>
                  </a:ext>
                </a:extLst>
              </a:tr>
              <a:tr h="27209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Patente</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26900782</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8"/>
                  </a:ext>
                </a:extLst>
              </a:tr>
              <a:tr h="27209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IF</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3340505</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9"/>
                  </a:ext>
                </a:extLst>
              </a:tr>
              <a:tr h="27209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ICE</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001433196000015</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0"/>
                  </a:ext>
                </a:extLst>
              </a:tr>
              <a:tr h="43731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buClr>
                          <a:srgbClr val="1F497D"/>
                        </a:buClr>
                        <a:buSzPts val="1100"/>
                        <a:buFont typeface="Calibri" panose="020F0502020204030204" pitchFamily="34" charset="0"/>
                        <a:buNone/>
                      </a:pPr>
                      <a:r>
                        <a:rPr lang="fr-FR" sz="1100" b="1" i="0" u="none" strike="noStrike" dirty="0">
                          <a:solidFill>
                            <a:srgbClr val="1F497D"/>
                          </a:solidFill>
                          <a:effectLst/>
                          <a:latin typeface="Times New Roman" panose="02020603050405020304" pitchFamily="18" charset="0"/>
                          <a:cs typeface="Times New Roman" panose="02020603050405020304" pitchFamily="18" charset="0"/>
                        </a:rPr>
                        <a:t>RIB</a:t>
                      </a:r>
                    </a:p>
                  </a:txBody>
                  <a:tcPr marL="123825"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DCE6F1"/>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ctr"/>
                      <a:r>
                        <a:rPr lang="fr-FR" sz="1000" b="1" i="0" u="none" strike="noStrike" dirty="0">
                          <a:solidFill>
                            <a:srgbClr val="595959"/>
                          </a:solidFill>
                          <a:effectLst/>
                          <a:latin typeface="Times New Roman" panose="02020603050405020304" pitchFamily="18" charset="0"/>
                          <a:cs typeface="Times New Roman" panose="02020603050405020304" pitchFamily="18" charset="0"/>
                        </a:rPr>
                        <a:t>011 825 0000 01 210 00 11169 68  BMCE, TEMARA VILLE</a:t>
                      </a:r>
                    </a:p>
                  </a:txBody>
                  <a:tcPr marL="123825" marR="13758" marT="13758"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11"/>
                  </a:ext>
                </a:extLst>
              </a:tr>
            </a:tbl>
          </a:graphicData>
        </a:graphic>
      </p:graphicFrame>
      <p:sp>
        <p:nvSpPr>
          <p:cNvPr id="92" name="Rectangle 91"/>
          <p:cNvSpPr/>
          <p:nvPr/>
        </p:nvSpPr>
        <p:spPr>
          <a:xfrm>
            <a:off x="3356992" y="1090596"/>
            <a:ext cx="3501008" cy="707886"/>
          </a:xfrm>
          <a:prstGeom prst="rect">
            <a:avLst/>
          </a:prstGeom>
        </p:spPr>
        <p:txBody>
          <a:bodyPr wrap="square">
            <a:spAutoFit/>
          </a:bodyPr>
          <a:lstStyle/>
          <a:p>
            <a:pPr algn="just">
              <a:spcBef>
                <a:spcPts val="867"/>
              </a:spcBef>
              <a:buClr>
                <a:srgbClr val="1F497D"/>
              </a:buClr>
              <a:buSzPct val="166666"/>
              <a:defRPr/>
            </a:pPr>
            <a:r>
              <a:rPr lang="fr-FR" sz="1000" b="1" kern="0" dirty="0">
                <a:latin typeface="Times New Roman" panose="02020603050405020304" pitchFamily="18" charset="0"/>
                <a:ea typeface="Georgia" panose="00000000000000000000"/>
                <a:cs typeface="Times New Roman" panose="02020603050405020304" pitchFamily="18" charset="0"/>
                <a:sym typeface="Georgia" panose="00000000000000000000"/>
              </a:rPr>
              <a:t>Dynamique dans une diversité d’activité et domaines, la société Terra Modus propose une offre modulable, composée de services diversifiés, couvrant l’ensemble des étapes de réalisation d’un projet d’immobilier.</a:t>
            </a:r>
          </a:p>
        </p:txBody>
      </p:sp>
      <p:sp>
        <p:nvSpPr>
          <p:cNvPr id="93" name="ZoneTexte 92"/>
          <p:cNvSpPr txBox="1"/>
          <p:nvPr/>
        </p:nvSpPr>
        <p:spPr>
          <a:xfrm>
            <a:off x="3356993" y="562428"/>
            <a:ext cx="3501007" cy="365805"/>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r>
              <a:rPr lang="fr-FR" sz="1400" dirty="0">
                <a:latin typeface="Times New Roman" panose="02020603050405020304" pitchFamily="18" charset="0"/>
                <a:cs typeface="Times New Roman" panose="02020603050405020304" pitchFamily="18" charset="0"/>
                <a:sym typeface="Arial" panose="00000000000000000000"/>
              </a:rPr>
              <a:t>Domaines d’activité</a:t>
            </a:r>
          </a:p>
        </p:txBody>
      </p:sp>
      <p:cxnSp>
        <p:nvCxnSpPr>
          <p:cNvPr id="94" name="Connecteur droit 93"/>
          <p:cNvCxnSpPr/>
          <p:nvPr/>
        </p:nvCxnSpPr>
        <p:spPr>
          <a:xfrm>
            <a:off x="3356992" y="562428"/>
            <a:ext cx="0" cy="365805"/>
          </a:xfrm>
          <a:prstGeom prst="line">
            <a:avLst/>
          </a:prstGeom>
          <a:noFill/>
          <a:ln w="19050" cap="flat" cmpd="sng" algn="ctr">
            <a:solidFill>
              <a:srgbClr val="1F497D"/>
            </a:solidFill>
            <a:prstDash val="solid"/>
          </a:ln>
          <a:effectLst/>
        </p:spPr>
      </p:cxnSp>
      <p:sp>
        <p:nvSpPr>
          <p:cNvPr id="95" name="ZoneTexte 94"/>
          <p:cNvSpPr txBox="1"/>
          <p:nvPr/>
        </p:nvSpPr>
        <p:spPr>
          <a:xfrm>
            <a:off x="-3382" y="4939559"/>
            <a:ext cx="3394282"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r>
              <a:rPr lang="fr-FR" sz="1400" dirty="0">
                <a:latin typeface="Times New Roman" panose="02020603050405020304" pitchFamily="18" charset="0"/>
                <a:cs typeface="Times New Roman" panose="02020603050405020304" pitchFamily="18" charset="0"/>
                <a:sym typeface="Arial" panose="00000000000000000000"/>
              </a:rPr>
              <a:t>Nos valeurs</a:t>
            </a:r>
          </a:p>
        </p:txBody>
      </p:sp>
      <p:sp>
        <p:nvSpPr>
          <p:cNvPr id="96" name="ZoneTexte 95"/>
          <p:cNvSpPr txBox="1"/>
          <p:nvPr/>
        </p:nvSpPr>
        <p:spPr>
          <a:xfrm>
            <a:off x="3410083" y="4939560"/>
            <a:ext cx="3469189"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r>
              <a:rPr lang="fr-FR" sz="1400" dirty="0">
                <a:latin typeface="Times New Roman" panose="02020603050405020304" pitchFamily="18" charset="0"/>
                <a:cs typeface="Times New Roman" panose="02020603050405020304" pitchFamily="18" charset="0"/>
                <a:sym typeface="Arial" panose="00000000000000000000"/>
              </a:rPr>
              <a:t>Nos garanties</a:t>
            </a:r>
          </a:p>
        </p:txBody>
      </p:sp>
      <p:sp>
        <p:nvSpPr>
          <p:cNvPr id="98" name="ZoneTexte 97"/>
          <p:cNvSpPr txBox="1"/>
          <p:nvPr/>
        </p:nvSpPr>
        <p:spPr>
          <a:xfrm>
            <a:off x="0" y="5287196"/>
            <a:ext cx="3265549" cy="1384995"/>
          </a:xfrm>
          <a:prstGeom prst="rect">
            <a:avLst/>
          </a:prstGeom>
          <a:noFill/>
        </p:spPr>
        <p:txBody>
          <a:bodyPr wrap="square" rtlCol="0">
            <a:spAutoFit/>
          </a:bodyPr>
          <a:lstStyle/>
          <a:p>
            <a:pPr marL="330190" indent="-330190">
              <a:buClr>
                <a:srgbClr val="1F497D"/>
              </a:buClr>
              <a:buFont typeface="+mj-lt"/>
              <a:buAutoNum type="arabicPeriod"/>
            </a:pPr>
            <a:r>
              <a:rPr lang="fr-FR" sz="1200" kern="0" dirty="0">
                <a:solidFill>
                  <a:srgbClr val="000000"/>
                </a:solidFill>
                <a:latin typeface="Times New Roman" panose="02020603050405020304" pitchFamily="18" charset="0"/>
                <a:cs typeface="Times New Roman" panose="02020603050405020304" pitchFamily="18" charset="0"/>
                <a:sym typeface="Arial" panose="00000000000000000000"/>
              </a:rPr>
              <a:t>Agir avec intégrité;</a:t>
            </a:r>
          </a:p>
          <a:p>
            <a:pPr marL="330190" indent="-330190">
              <a:buClr>
                <a:srgbClr val="1F497D"/>
              </a:buClr>
              <a:buFont typeface="+mj-lt"/>
              <a:buAutoNum type="arabicPeriod"/>
            </a:pPr>
            <a:r>
              <a:rPr lang="fr-FR" sz="1200" kern="0" dirty="0">
                <a:solidFill>
                  <a:srgbClr val="000000"/>
                </a:solidFill>
                <a:latin typeface="Times New Roman" panose="02020603050405020304" pitchFamily="18" charset="0"/>
                <a:cs typeface="Times New Roman" panose="02020603050405020304" pitchFamily="18" charset="0"/>
                <a:sym typeface="Arial" panose="00000000000000000000"/>
              </a:rPr>
              <a:t>Toujours offrir la meilleure qualité de service;</a:t>
            </a:r>
          </a:p>
          <a:p>
            <a:pPr marL="330190" indent="-330190">
              <a:buClr>
                <a:srgbClr val="1F497D"/>
              </a:buClr>
              <a:buFont typeface="+mj-lt"/>
              <a:buAutoNum type="arabicPeriod"/>
            </a:pPr>
            <a:r>
              <a:rPr lang="fr-FR" sz="1200" kern="0" dirty="0">
                <a:solidFill>
                  <a:srgbClr val="000000"/>
                </a:solidFill>
                <a:latin typeface="Times New Roman" panose="02020603050405020304" pitchFamily="18" charset="0"/>
                <a:cs typeface="Times New Roman" panose="02020603050405020304" pitchFamily="18" charset="0"/>
                <a:sym typeface="Arial" panose="00000000000000000000"/>
              </a:rPr>
              <a:t>Agir de sorte à promouvoir la confiance envers la profession;</a:t>
            </a:r>
          </a:p>
          <a:p>
            <a:pPr marL="330190" indent="-330190">
              <a:buClr>
                <a:srgbClr val="1F497D"/>
              </a:buClr>
              <a:buFont typeface="+mj-lt"/>
              <a:buAutoNum type="arabicPeriod"/>
            </a:pPr>
            <a:r>
              <a:rPr lang="fr-FR" sz="1200" kern="0" dirty="0">
                <a:solidFill>
                  <a:srgbClr val="000000"/>
                </a:solidFill>
                <a:latin typeface="Times New Roman" panose="02020603050405020304" pitchFamily="18" charset="0"/>
                <a:cs typeface="Times New Roman" panose="02020603050405020304" pitchFamily="18" charset="0"/>
                <a:sym typeface="Arial" panose="00000000000000000000"/>
              </a:rPr>
              <a:t>Traiter autrui avec respect;</a:t>
            </a:r>
          </a:p>
          <a:p>
            <a:pPr marL="330190" indent="-330190">
              <a:buClr>
                <a:srgbClr val="1F497D"/>
              </a:buClr>
              <a:buFont typeface="+mj-lt"/>
              <a:buAutoNum type="arabicPeriod"/>
            </a:pPr>
            <a:r>
              <a:rPr lang="fr-FR" sz="1200" kern="0" dirty="0">
                <a:solidFill>
                  <a:srgbClr val="000000"/>
                </a:solidFill>
                <a:latin typeface="Times New Roman" panose="02020603050405020304" pitchFamily="18" charset="0"/>
                <a:cs typeface="Times New Roman" panose="02020603050405020304" pitchFamily="18" charset="0"/>
                <a:sym typeface="Arial" panose="00000000000000000000"/>
              </a:rPr>
              <a:t>Répondre de ses </a:t>
            </a:r>
            <a:r>
              <a:rPr lang="fr-FR" sz="1000" kern="0" dirty="0">
                <a:solidFill>
                  <a:srgbClr val="000000"/>
                </a:solidFill>
                <a:latin typeface="Times New Roman" panose="02020603050405020304" pitchFamily="18" charset="0"/>
                <a:cs typeface="Times New Roman" panose="02020603050405020304" pitchFamily="18" charset="0"/>
                <a:sym typeface="Arial" panose="00000000000000000000"/>
              </a:rPr>
              <a:t>actes</a:t>
            </a:r>
            <a:r>
              <a:rPr lang="fr-FR" sz="1200" kern="0" dirty="0">
                <a:solidFill>
                  <a:srgbClr val="000000"/>
                </a:solidFill>
                <a:latin typeface="Times New Roman" panose="02020603050405020304" pitchFamily="18" charset="0"/>
                <a:cs typeface="Times New Roman" panose="02020603050405020304" pitchFamily="18" charset="0"/>
                <a:sym typeface="Arial" panose="00000000000000000000"/>
              </a:rPr>
              <a:t>.</a:t>
            </a:r>
          </a:p>
        </p:txBody>
      </p:sp>
      <p:sp>
        <p:nvSpPr>
          <p:cNvPr id="99" name="Rectangle 98"/>
          <p:cNvSpPr/>
          <p:nvPr/>
        </p:nvSpPr>
        <p:spPr>
          <a:xfrm>
            <a:off x="3401287" y="5275872"/>
            <a:ext cx="3532913" cy="1477328"/>
          </a:xfrm>
          <a:prstGeom prst="rect">
            <a:avLst/>
          </a:prstGeom>
        </p:spPr>
        <p:txBody>
          <a:bodyPr wrap="square">
            <a:spAutoFit/>
          </a:bodyPr>
          <a:lstStyle/>
          <a:p>
            <a:pPr marL="330190" lvl="1" indent="-330190">
              <a:buClr>
                <a:srgbClr val="1F497D"/>
              </a:buClr>
              <a:buSzPct val="100000"/>
              <a:buFont typeface="+mj-lt"/>
              <a:buAutoNum type="arabicPeriod"/>
              <a:tabLst>
                <a:tab pos="355598" algn="l"/>
              </a:tabLst>
              <a:defRPr/>
            </a:pPr>
            <a:r>
              <a:rPr lang="fr-FR" sz="1000" kern="0" dirty="0">
                <a:solidFill>
                  <a:srgbClr val="000000"/>
                </a:solidFill>
                <a:latin typeface="Times New Roman" panose="02020603050405020304" pitchFamily="18" charset="0"/>
                <a:cs typeface="Times New Roman" panose="02020603050405020304" pitchFamily="18" charset="0"/>
                <a:sym typeface="Georgia" panose="00000000000000000000"/>
              </a:rPr>
              <a:t>Formation de très haut niveau : aspects techniques, juridiques et  économiques.</a:t>
            </a:r>
          </a:p>
          <a:p>
            <a:pPr marL="330190" lvl="1" indent="-330190">
              <a:buClr>
                <a:srgbClr val="1F497D"/>
              </a:buClr>
              <a:buSzPct val="100000"/>
              <a:buFont typeface="+mj-lt"/>
              <a:buAutoNum type="arabicPeriod"/>
              <a:tabLst>
                <a:tab pos="355598" algn="l"/>
              </a:tabLst>
              <a:defRPr/>
            </a:pPr>
            <a:r>
              <a:rPr lang="fr-FR" sz="1000" kern="0" dirty="0">
                <a:solidFill>
                  <a:srgbClr val="000000"/>
                </a:solidFill>
                <a:latin typeface="Times New Roman" panose="02020603050405020304" pitchFamily="18" charset="0"/>
                <a:cs typeface="Times New Roman" panose="02020603050405020304" pitchFamily="18" charset="0"/>
                <a:sym typeface="Georgia" panose="00000000000000000000"/>
              </a:rPr>
              <a:t>Appartenance à des organismes professionnels garantissant les meilleures  pratiques.</a:t>
            </a:r>
          </a:p>
          <a:p>
            <a:pPr marL="330190" lvl="1" indent="-330190">
              <a:buClr>
                <a:srgbClr val="1F497D"/>
              </a:buClr>
              <a:buSzPct val="100000"/>
              <a:buFont typeface="+mj-lt"/>
              <a:buAutoNum type="arabicPeriod"/>
              <a:tabLst>
                <a:tab pos="355598" algn="l"/>
              </a:tabLst>
              <a:defRPr/>
            </a:pPr>
            <a:r>
              <a:rPr lang="fr-FR" sz="1000" kern="0" dirty="0">
                <a:solidFill>
                  <a:srgbClr val="000000"/>
                </a:solidFill>
                <a:latin typeface="Times New Roman" panose="02020603050405020304" pitchFamily="18" charset="0"/>
                <a:cs typeface="Times New Roman" panose="02020603050405020304" pitchFamily="18" charset="0"/>
                <a:sym typeface="Georgia" panose="00000000000000000000"/>
              </a:rPr>
              <a:t>Assurance couvrant la responsabilité professionnelle.</a:t>
            </a:r>
          </a:p>
          <a:p>
            <a:pPr marL="330190" lvl="1" indent="-330190">
              <a:buClr>
                <a:srgbClr val="1F497D"/>
              </a:buClr>
              <a:buSzPct val="100000"/>
              <a:buFont typeface="+mj-lt"/>
              <a:buAutoNum type="arabicPeriod"/>
              <a:tabLst>
                <a:tab pos="355598" algn="l"/>
              </a:tabLst>
              <a:defRPr/>
            </a:pPr>
            <a:r>
              <a:rPr lang="fr-FR" sz="1000" kern="0" dirty="0">
                <a:solidFill>
                  <a:srgbClr val="000000"/>
                </a:solidFill>
                <a:latin typeface="Times New Roman" panose="02020603050405020304" pitchFamily="18" charset="0"/>
                <a:cs typeface="Times New Roman" panose="02020603050405020304" pitchFamily="18" charset="0"/>
                <a:sym typeface="Georgia" panose="00000000000000000000"/>
              </a:rPr>
              <a:t>Parfaite connaissance des dispositions législatives et réglementaires.</a:t>
            </a:r>
          </a:p>
          <a:p>
            <a:pPr marL="330190" lvl="1" indent="-330190">
              <a:buClr>
                <a:srgbClr val="1F497D"/>
              </a:buClr>
              <a:buSzPct val="100000"/>
              <a:buFont typeface="+mj-lt"/>
              <a:buAutoNum type="arabicPeriod"/>
              <a:tabLst>
                <a:tab pos="355598" algn="l"/>
              </a:tabLst>
              <a:defRPr/>
            </a:pPr>
            <a:r>
              <a:rPr lang="fr-FR" sz="1000" kern="0" dirty="0">
                <a:solidFill>
                  <a:srgbClr val="000000"/>
                </a:solidFill>
                <a:latin typeface="Times New Roman" panose="02020603050405020304" pitchFamily="18" charset="0"/>
                <a:cs typeface="Times New Roman" panose="02020603050405020304" pitchFamily="18" charset="0"/>
                <a:sym typeface="Georgia" panose="00000000000000000000"/>
              </a:rPr>
              <a:t>Réseau étendu de professionnels dans différents secteurs, public et privé.</a:t>
            </a:r>
          </a:p>
        </p:txBody>
      </p:sp>
      <p:sp>
        <p:nvSpPr>
          <p:cNvPr id="100" name="Rectangle 99"/>
          <p:cNvSpPr/>
          <p:nvPr/>
        </p:nvSpPr>
        <p:spPr>
          <a:xfrm>
            <a:off x="-99335" y="5176684"/>
            <a:ext cx="274434" cy="307777"/>
          </a:xfrm>
          <a:prstGeom prst="rect">
            <a:avLst/>
          </a:prstGeom>
        </p:spPr>
        <p:txBody>
          <a:bodyPr wrap="none">
            <a:spAutoFit/>
          </a:bodyPr>
          <a:lstStyle/>
          <a:p>
            <a:r>
              <a:rPr lang="fr-FR" sz="1400" kern="0" dirty="0">
                <a:solidFill>
                  <a:srgbClr val="1F497D"/>
                </a:solidFill>
                <a:latin typeface="Times New Roman" panose="02020603050405020304" pitchFamily="18" charset="0"/>
                <a:cs typeface="Times New Roman" panose="02020603050405020304" pitchFamily="18" charset="0"/>
                <a:sym typeface="Arial" panose="00000000000000000000"/>
              </a:rPr>
              <a:t>«</a:t>
            </a:r>
            <a:endParaRPr lang="fr-FR" sz="1400" kern="0" dirty="0">
              <a:solidFill>
                <a:srgbClr val="000000"/>
              </a:solidFill>
              <a:latin typeface="Times New Roman" panose="02020603050405020304" pitchFamily="18" charset="0"/>
              <a:cs typeface="Times New Roman" panose="02020603050405020304" pitchFamily="18" charset="0"/>
              <a:sym typeface="Arial" panose="00000000000000000000"/>
            </a:endParaRPr>
          </a:p>
        </p:txBody>
      </p:sp>
      <p:sp>
        <p:nvSpPr>
          <p:cNvPr id="24" name="object 46"/>
          <p:cNvSpPr txBox="1"/>
          <p:nvPr/>
        </p:nvSpPr>
        <p:spPr>
          <a:xfrm>
            <a:off x="3410083" y="2705458"/>
            <a:ext cx="3436834" cy="1234440"/>
          </a:xfrm>
          <a:prstGeom prst="rect">
            <a:avLst/>
          </a:prstGeom>
        </p:spPr>
        <p:txBody>
          <a:bodyPr vert="horz" wrap="square" lIns="0" tIns="13335" rIns="0" bIns="0" rtlCol="0">
            <a:spAutoFit/>
          </a:bodyPr>
          <a:lstStyle/>
          <a:p>
            <a:pPr marL="241300" indent="-228600" algn="just">
              <a:lnSpc>
                <a:spcPts val="1255"/>
              </a:lnSpc>
              <a:spcBef>
                <a:spcPts val="105"/>
              </a:spcBef>
              <a:buClr>
                <a:srgbClr val="1F487C"/>
              </a:buClr>
              <a:buAutoNum type="arabicPeriod"/>
              <a:tabLst>
                <a:tab pos="240665" algn="l"/>
                <a:tab pos="241300" algn="l"/>
              </a:tabLst>
            </a:pPr>
            <a:r>
              <a:rPr lang="fr-FR" sz="1000" b="1" spc="-5" dirty="0">
                <a:solidFill>
                  <a:srgbClr val="1F487C"/>
                </a:solidFill>
                <a:latin typeface="Times New Roman" panose="02020603050405020304" pitchFamily="18" charset="0"/>
                <a:cs typeface="Times New Roman" panose="02020603050405020304" pitchFamily="18" charset="0"/>
              </a:rPr>
              <a:t>Expertises Immobilières: Evaluations OPCI, Amiables,</a:t>
            </a:r>
          </a:p>
          <a:p>
            <a:pPr marL="241300" indent="-228600" algn="just">
              <a:lnSpc>
                <a:spcPts val="1255"/>
              </a:lnSpc>
              <a:spcBef>
                <a:spcPts val="105"/>
              </a:spcBef>
              <a:buClr>
                <a:srgbClr val="1F487C"/>
              </a:buClr>
              <a:buAutoNum type="arabicPeriod"/>
              <a:tabLst>
                <a:tab pos="240665" algn="l"/>
                <a:tab pos="241300" algn="l"/>
              </a:tabLst>
            </a:pPr>
            <a:r>
              <a:rPr lang="fr-FR" sz="1000" b="1" spc="-5" dirty="0">
                <a:solidFill>
                  <a:srgbClr val="1F487C"/>
                </a:solidFill>
                <a:latin typeface="Times New Roman" panose="02020603050405020304" pitchFamily="18" charset="0"/>
                <a:cs typeface="Times New Roman" panose="02020603050405020304" pitchFamily="18" charset="0"/>
              </a:rPr>
              <a:t>Judiciaires et Bancaires;</a:t>
            </a:r>
          </a:p>
          <a:p>
            <a:pPr marL="241300" indent="-228600" algn="just">
              <a:lnSpc>
                <a:spcPts val="1255"/>
              </a:lnSpc>
              <a:spcBef>
                <a:spcPts val="105"/>
              </a:spcBef>
              <a:buClr>
                <a:srgbClr val="1F487C"/>
              </a:buClr>
              <a:buAutoNum type="arabicPeriod"/>
              <a:tabLst>
                <a:tab pos="240665" algn="l"/>
                <a:tab pos="241300" algn="l"/>
              </a:tabLst>
            </a:pPr>
            <a:r>
              <a:rPr lang="fr-FR" sz="1000" b="1" spc="-5" dirty="0">
                <a:solidFill>
                  <a:srgbClr val="1F487C"/>
                </a:solidFill>
                <a:latin typeface="Times New Roman" panose="02020603050405020304" pitchFamily="18" charset="0"/>
                <a:cs typeface="Times New Roman" panose="02020603050405020304" pitchFamily="18" charset="0"/>
              </a:rPr>
              <a:t>Etudes Topographiques et Cadastrales;</a:t>
            </a:r>
          </a:p>
          <a:p>
            <a:pPr marL="241300" indent="-228600" algn="just">
              <a:lnSpc>
                <a:spcPts val="1255"/>
              </a:lnSpc>
              <a:spcBef>
                <a:spcPts val="105"/>
              </a:spcBef>
              <a:buClr>
                <a:srgbClr val="1F487C"/>
              </a:buClr>
              <a:buAutoNum type="arabicPeriod"/>
              <a:tabLst>
                <a:tab pos="240665" algn="l"/>
                <a:tab pos="241300" algn="l"/>
              </a:tabLst>
            </a:pPr>
            <a:r>
              <a:rPr lang="fr-FR" sz="1000" b="1" spc="-5" dirty="0">
                <a:solidFill>
                  <a:srgbClr val="1F487C"/>
                </a:solidFill>
                <a:latin typeface="Times New Roman" panose="02020603050405020304" pitchFamily="18" charset="0"/>
                <a:cs typeface="Times New Roman" panose="02020603050405020304" pitchFamily="18" charset="0"/>
              </a:rPr>
              <a:t>Conseil et formations en Immobilier;</a:t>
            </a:r>
          </a:p>
          <a:p>
            <a:pPr marL="241300" indent="-228600" algn="just">
              <a:lnSpc>
                <a:spcPts val="1255"/>
              </a:lnSpc>
              <a:spcBef>
                <a:spcPts val="105"/>
              </a:spcBef>
              <a:buClr>
                <a:srgbClr val="1F487C"/>
              </a:buClr>
              <a:buAutoNum type="arabicPeriod"/>
              <a:tabLst>
                <a:tab pos="240665" algn="l"/>
                <a:tab pos="241300" algn="l"/>
              </a:tabLst>
            </a:pPr>
            <a:r>
              <a:rPr lang="fr-FR" sz="1000" b="1" spc="-5" dirty="0">
                <a:solidFill>
                  <a:srgbClr val="1F487C"/>
                </a:solidFill>
                <a:latin typeface="Times New Roman" panose="02020603050405020304" pitchFamily="18" charset="0"/>
                <a:cs typeface="Times New Roman" panose="02020603050405020304" pitchFamily="18" charset="0"/>
              </a:rPr>
              <a:t>Arbitrage et médiation pour la résolution des litiges fonciers et  immobiliers;</a:t>
            </a:r>
          </a:p>
          <a:p>
            <a:pPr marL="241300" indent="-228600" algn="just">
              <a:lnSpc>
                <a:spcPts val="1255"/>
              </a:lnSpc>
              <a:spcBef>
                <a:spcPts val="105"/>
              </a:spcBef>
              <a:buClr>
                <a:srgbClr val="1F487C"/>
              </a:buClr>
              <a:buAutoNum type="arabicPeriod"/>
              <a:tabLst>
                <a:tab pos="240665" algn="l"/>
                <a:tab pos="241300" algn="l"/>
              </a:tabLst>
            </a:pPr>
            <a:r>
              <a:rPr lang="fr-FR" sz="1000" b="1" spc="-5" dirty="0">
                <a:solidFill>
                  <a:srgbClr val="1F487C"/>
                </a:solidFill>
                <a:latin typeface="Times New Roman" panose="02020603050405020304" pitchFamily="18" charset="0"/>
                <a:cs typeface="Times New Roman" panose="02020603050405020304" pitchFamily="18" charset="0"/>
              </a:rPr>
              <a:t>Digitalisation de l’Immobilier.</a:t>
            </a:r>
          </a:p>
        </p:txBody>
      </p:sp>
      <p:sp>
        <p:nvSpPr>
          <p:cNvPr id="25" name="object 45"/>
          <p:cNvSpPr txBox="1"/>
          <p:nvPr/>
        </p:nvSpPr>
        <p:spPr>
          <a:xfrm>
            <a:off x="3435562" y="2286386"/>
            <a:ext cx="3305805" cy="182742"/>
          </a:xfrm>
          <a:prstGeom prst="rect">
            <a:avLst/>
          </a:prstGeom>
        </p:spPr>
        <p:txBody>
          <a:bodyPr vert="horz" wrap="square" lIns="0" tIns="13335" rIns="0" bIns="0" rtlCol="0">
            <a:spAutoFit/>
          </a:bodyPr>
          <a:lstStyle/>
          <a:p>
            <a:pPr marL="12700">
              <a:lnSpc>
                <a:spcPct val="100000"/>
              </a:lnSpc>
              <a:spcBef>
                <a:spcPts val="105"/>
              </a:spcBef>
            </a:pPr>
            <a:r>
              <a:rPr sz="1100" b="1" spc="-5" dirty="0">
                <a:latin typeface="Times New Roman" panose="02020603050405020304" pitchFamily="18" charset="0"/>
                <a:cs typeface="Times New Roman" panose="02020603050405020304" pitchFamily="18" charset="0"/>
              </a:rPr>
              <a:t>Terra </a:t>
            </a:r>
            <a:r>
              <a:rPr sz="1100" b="1" dirty="0">
                <a:latin typeface="Times New Roman" panose="02020603050405020304" pitchFamily="18" charset="0"/>
                <a:cs typeface="Times New Roman" panose="02020603050405020304" pitchFamily="18" charset="0"/>
              </a:rPr>
              <a:t>Modus </a:t>
            </a:r>
            <a:r>
              <a:rPr sz="1100" b="1" spc="-5" dirty="0">
                <a:latin typeface="Times New Roman" panose="02020603050405020304" pitchFamily="18" charset="0"/>
                <a:cs typeface="Times New Roman" panose="02020603050405020304" pitchFamily="18" charset="0"/>
              </a:rPr>
              <a:t>intervient </a:t>
            </a:r>
            <a:r>
              <a:rPr sz="1100" b="1" spc="5" dirty="0">
                <a:latin typeface="Times New Roman" panose="02020603050405020304" pitchFamily="18" charset="0"/>
                <a:cs typeface="Times New Roman" panose="02020603050405020304" pitchFamily="18" charset="0"/>
              </a:rPr>
              <a:t>dans </a:t>
            </a:r>
            <a:r>
              <a:rPr sz="1100" b="1" spc="-5" dirty="0">
                <a:latin typeface="Times New Roman" panose="02020603050405020304" pitchFamily="18" charset="0"/>
                <a:cs typeface="Times New Roman" panose="02020603050405020304" pitchFamily="18" charset="0"/>
              </a:rPr>
              <a:t>les </a:t>
            </a:r>
            <a:r>
              <a:rPr sz="1100" b="1" dirty="0">
                <a:latin typeface="Times New Roman" panose="02020603050405020304" pitchFamily="18" charset="0"/>
                <a:cs typeface="Times New Roman" panose="02020603050405020304" pitchFamily="18" charset="0"/>
              </a:rPr>
              <a:t>domaines suivants</a:t>
            </a:r>
            <a:r>
              <a:rPr sz="1100" b="1" spc="-110" dirty="0">
                <a:latin typeface="Times New Roman" panose="02020603050405020304" pitchFamily="18" charset="0"/>
                <a:cs typeface="Times New Roman" panose="02020603050405020304" pitchFamily="18" charset="0"/>
              </a:rPr>
              <a:t> </a:t>
            </a:r>
            <a:r>
              <a:rPr sz="1100" b="1" dirty="0">
                <a:latin typeface="Times New Roman" panose="02020603050405020304" pitchFamily="18" charset="0"/>
                <a:cs typeface="Times New Roman" panose="02020603050405020304" pitchFamily="18" charset="0"/>
              </a:rPr>
              <a:t>:</a:t>
            </a:r>
            <a:endParaRPr sz="1100" dirty="0">
              <a:latin typeface="Times New Roman" panose="02020603050405020304" pitchFamily="18" charset="0"/>
              <a:cs typeface="Times New Roman" panose="02020603050405020304" pitchFamily="18" charset="0"/>
            </a:endParaRPr>
          </a:p>
        </p:txBody>
      </p:sp>
      <p:sp>
        <p:nvSpPr>
          <p:cNvPr id="34" name="object 61"/>
          <p:cNvSpPr/>
          <p:nvPr/>
        </p:nvSpPr>
        <p:spPr>
          <a:xfrm>
            <a:off x="2498833" y="8284527"/>
            <a:ext cx="1171041" cy="626902"/>
          </a:xfrm>
          <a:prstGeom prst="rect">
            <a:avLst/>
          </a:prstGeom>
          <a:blipFill>
            <a:blip r:embed="rId3" cstate="print"/>
            <a:stretch>
              <a:fillRect/>
            </a:stretch>
          </a:blipFill>
          <a:ln>
            <a:noFill/>
          </a:ln>
        </p:spPr>
        <p:txBody>
          <a:bodyPr wrap="square" lIns="0" tIns="0" rIns="0" bIns="0" rtlCol="0"/>
          <a:lstStyle/>
          <a:p>
            <a:endParaRPr/>
          </a:p>
        </p:txBody>
      </p:sp>
      <p:sp>
        <p:nvSpPr>
          <p:cNvPr id="35" name="object 62"/>
          <p:cNvSpPr/>
          <p:nvPr/>
        </p:nvSpPr>
        <p:spPr>
          <a:xfrm>
            <a:off x="1988840" y="7115986"/>
            <a:ext cx="936104" cy="631079"/>
          </a:xfrm>
          <a:prstGeom prst="rect">
            <a:avLst/>
          </a:prstGeom>
          <a:blipFill>
            <a:blip r:embed="rId4" cstate="print"/>
            <a:stretch>
              <a:fillRect/>
            </a:stretch>
          </a:blipFill>
          <a:ln>
            <a:noFill/>
          </a:ln>
        </p:spPr>
        <p:txBody>
          <a:bodyPr wrap="square" lIns="0" tIns="0" rIns="0" bIns="0" rtlCol="0"/>
          <a:lstStyle/>
          <a:p>
            <a:endParaRPr/>
          </a:p>
        </p:txBody>
      </p:sp>
      <p:sp>
        <p:nvSpPr>
          <p:cNvPr id="46" name="object 63"/>
          <p:cNvSpPr/>
          <p:nvPr/>
        </p:nvSpPr>
        <p:spPr>
          <a:xfrm>
            <a:off x="3889492" y="8278499"/>
            <a:ext cx="691635" cy="632930"/>
          </a:xfrm>
          <a:prstGeom prst="rect">
            <a:avLst/>
          </a:prstGeom>
          <a:blipFill>
            <a:blip r:embed="rId5" cstate="print"/>
            <a:stretch>
              <a:fillRect/>
            </a:stretch>
          </a:blipFill>
          <a:ln>
            <a:noFill/>
          </a:ln>
        </p:spPr>
        <p:txBody>
          <a:bodyPr wrap="square" lIns="0" tIns="0" rIns="0" bIns="0" rtlCol="0"/>
          <a:lstStyle/>
          <a:p>
            <a:endParaRPr/>
          </a:p>
        </p:txBody>
      </p:sp>
      <p:sp>
        <p:nvSpPr>
          <p:cNvPr id="47" name="object 64"/>
          <p:cNvSpPr/>
          <p:nvPr/>
        </p:nvSpPr>
        <p:spPr>
          <a:xfrm>
            <a:off x="1314500" y="8265028"/>
            <a:ext cx="936104" cy="626902"/>
          </a:xfrm>
          <a:prstGeom prst="rect">
            <a:avLst/>
          </a:prstGeom>
          <a:blipFill>
            <a:blip r:embed="rId6" cstate="print"/>
            <a:stretch>
              <a:fillRect/>
            </a:stretch>
          </a:blipFill>
          <a:ln>
            <a:noFill/>
          </a:ln>
        </p:spPr>
        <p:txBody>
          <a:bodyPr wrap="square" lIns="0" tIns="0" rIns="0" bIns="0" rtlCol="0"/>
          <a:lstStyle/>
          <a:p>
            <a:endParaRPr/>
          </a:p>
        </p:txBody>
      </p:sp>
      <p:sp>
        <p:nvSpPr>
          <p:cNvPr id="48" name="object 65"/>
          <p:cNvSpPr/>
          <p:nvPr/>
        </p:nvSpPr>
        <p:spPr>
          <a:xfrm>
            <a:off x="3020585" y="7113240"/>
            <a:ext cx="840464" cy="633826"/>
          </a:xfrm>
          <a:prstGeom prst="rect">
            <a:avLst/>
          </a:prstGeom>
          <a:blipFill>
            <a:blip r:embed="rId7" cstate="print"/>
            <a:stretch>
              <a:fillRect/>
            </a:stretch>
          </a:blipFill>
          <a:ln>
            <a:noFill/>
          </a:ln>
        </p:spPr>
        <p:txBody>
          <a:bodyPr wrap="square" lIns="0" tIns="0" rIns="0" bIns="0" rtlCol="0"/>
          <a:lstStyle/>
          <a:p>
            <a:endParaRPr/>
          </a:p>
        </p:txBody>
      </p:sp>
      <p:sp>
        <p:nvSpPr>
          <p:cNvPr id="49" name="ZoneTexte 48"/>
          <p:cNvSpPr txBox="1"/>
          <p:nvPr/>
        </p:nvSpPr>
        <p:spPr>
          <a:xfrm>
            <a:off x="3875759" y="8952288"/>
            <a:ext cx="913597" cy="540229"/>
          </a:xfrm>
          <a:prstGeom prst="rect">
            <a:avLst/>
          </a:prstGeom>
          <a:noFill/>
          <a:ln>
            <a:noFill/>
          </a:ln>
        </p:spPr>
        <p:txBody>
          <a:bodyPr wrap="square" rtlCol="0">
            <a:spAutoFit/>
          </a:bodyPr>
          <a:lstStyle/>
          <a:p>
            <a:r>
              <a:rPr lang="fr-FR" sz="700" b="1" dirty="0"/>
              <a:t>Ordre National des Ingénieurs Géomètres-Topographes</a:t>
            </a:r>
          </a:p>
        </p:txBody>
      </p:sp>
      <p:sp>
        <p:nvSpPr>
          <p:cNvPr id="50" name="ZoneTexte 49"/>
          <p:cNvSpPr txBox="1"/>
          <p:nvPr/>
        </p:nvSpPr>
        <p:spPr>
          <a:xfrm>
            <a:off x="1166633" y="8897683"/>
            <a:ext cx="1302374" cy="523220"/>
          </a:xfrm>
          <a:prstGeom prst="rect">
            <a:avLst/>
          </a:prstGeom>
          <a:noFill/>
          <a:ln>
            <a:noFill/>
          </a:ln>
        </p:spPr>
        <p:txBody>
          <a:bodyPr wrap="square" rtlCol="0">
            <a:spAutoFit/>
          </a:bodyPr>
          <a:lstStyle/>
          <a:p>
            <a:r>
              <a:rPr lang="fr-FR" sz="700" b="1" dirty="0"/>
              <a:t>Institut d'Etudes Economiques et Juridiques Appliquées à l'Immobilier, la Construction et l'Habitat</a:t>
            </a:r>
          </a:p>
        </p:txBody>
      </p:sp>
      <p:sp>
        <p:nvSpPr>
          <p:cNvPr id="51" name="ZoneTexte 50"/>
          <p:cNvSpPr txBox="1"/>
          <p:nvPr/>
        </p:nvSpPr>
        <p:spPr>
          <a:xfrm>
            <a:off x="2492896" y="8952288"/>
            <a:ext cx="1176978" cy="307777"/>
          </a:xfrm>
          <a:prstGeom prst="rect">
            <a:avLst/>
          </a:prstGeom>
          <a:noFill/>
          <a:ln>
            <a:noFill/>
          </a:ln>
        </p:spPr>
        <p:txBody>
          <a:bodyPr wrap="square" rtlCol="0">
            <a:spAutoFit/>
          </a:bodyPr>
          <a:lstStyle/>
          <a:p>
            <a:r>
              <a:rPr lang="fr-FR" sz="700" b="1" dirty="0"/>
              <a:t>Association Marocaine de l’Expertise Immobilière</a:t>
            </a:r>
          </a:p>
        </p:txBody>
      </p:sp>
      <p:pic>
        <p:nvPicPr>
          <p:cNvPr id="52" name="Picture 2" descr="Résultat de recherche d'images pour &quot;CGEM&quot;&quot;"/>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899" r="20497"/>
          <a:stretch/>
        </p:blipFill>
        <p:spPr bwMode="auto">
          <a:xfrm>
            <a:off x="4677923" y="8278499"/>
            <a:ext cx="826890" cy="6329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3" name="ZoneTexte 52"/>
          <p:cNvSpPr txBox="1"/>
          <p:nvPr/>
        </p:nvSpPr>
        <p:spPr>
          <a:xfrm>
            <a:off x="3089709" y="7769517"/>
            <a:ext cx="846278" cy="313646"/>
          </a:xfrm>
          <a:prstGeom prst="rect">
            <a:avLst/>
          </a:prstGeom>
          <a:noFill/>
          <a:ln>
            <a:noFill/>
          </a:ln>
        </p:spPr>
        <p:txBody>
          <a:bodyPr wrap="square" rtlCol="0">
            <a:spAutoFit/>
          </a:bodyPr>
          <a:lstStyle/>
          <a:p>
            <a:r>
              <a:rPr lang="fr-FR" sz="700" b="1" dirty="0"/>
              <a:t>RICS London, Registred </a:t>
            </a:r>
            <a:r>
              <a:rPr lang="fr-FR" sz="700" b="1" dirty="0" err="1"/>
              <a:t>Valuer</a:t>
            </a:r>
            <a:endParaRPr lang="fr-FR" sz="700" b="1" dirty="0"/>
          </a:p>
        </p:txBody>
      </p:sp>
      <p:sp>
        <p:nvSpPr>
          <p:cNvPr id="54" name="ZoneTexte 53"/>
          <p:cNvSpPr txBox="1"/>
          <p:nvPr/>
        </p:nvSpPr>
        <p:spPr>
          <a:xfrm>
            <a:off x="4739189" y="8952288"/>
            <a:ext cx="1062426" cy="415498"/>
          </a:xfrm>
          <a:prstGeom prst="rect">
            <a:avLst/>
          </a:prstGeom>
          <a:noFill/>
          <a:ln>
            <a:noFill/>
          </a:ln>
        </p:spPr>
        <p:txBody>
          <a:bodyPr wrap="square" rtlCol="0">
            <a:spAutoFit/>
          </a:bodyPr>
          <a:lstStyle/>
          <a:p>
            <a:r>
              <a:rPr lang="fr-FR" sz="700" b="1" dirty="0"/>
              <a:t>Confédération Générale des Entreprises du Maroc</a:t>
            </a:r>
          </a:p>
        </p:txBody>
      </p:sp>
      <p:pic>
        <p:nvPicPr>
          <p:cNvPr id="55" name="Imag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6405" y="7118385"/>
            <a:ext cx="769401" cy="628680"/>
          </a:xfrm>
          <a:prstGeom prst="rect">
            <a:avLst/>
          </a:prstGeom>
          <a:ln>
            <a:noFill/>
          </a:ln>
        </p:spPr>
      </p:pic>
      <p:sp>
        <p:nvSpPr>
          <p:cNvPr id="56" name="ZoneTexte 55"/>
          <p:cNvSpPr txBox="1"/>
          <p:nvPr/>
        </p:nvSpPr>
        <p:spPr>
          <a:xfrm>
            <a:off x="3986405" y="7773789"/>
            <a:ext cx="1050404" cy="415498"/>
          </a:xfrm>
          <a:prstGeom prst="rect">
            <a:avLst/>
          </a:prstGeom>
          <a:noFill/>
          <a:ln>
            <a:noFill/>
          </a:ln>
        </p:spPr>
        <p:txBody>
          <a:bodyPr wrap="square" rtlCol="0">
            <a:spAutoFit/>
          </a:bodyPr>
          <a:lstStyle/>
          <a:p>
            <a:r>
              <a:rPr lang="fr-FR" sz="700" b="1" dirty="0"/>
              <a:t>Evaluateur OPCI</a:t>
            </a:r>
          </a:p>
          <a:p>
            <a:r>
              <a:rPr lang="fr-FR" sz="700" b="1" dirty="0"/>
              <a:t>Agrée par le Ministère des Finances</a:t>
            </a:r>
          </a:p>
        </p:txBody>
      </p:sp>
      <p:sp>
        <p:nvSpPr>
          <p:cNvPr id="57" name="ZoneTexte 56"/>
          <p:cNvSpPr txBox="1"/>
          <p:nvPr/>
        </p:nvSpPr>
        <p:spPr>
          <a:xfrm>
            <a:off x="1988840" y="7780875"/>
            <a:ext cx="936104" cy="415498"/>
          </a:xfrm>
          <a:prstGeom prst="rect">
            <a:avLst/>
          </a:prstGeom>
          <a:noFill/>
          <a:ln>
            <a:noFill/>
          </a:ln>
        </p:spPr>
        <p:txBody>
          <a:bodyPr wrap="square" rtlCol="0">
            <a:spAutoFit/>
          </a:bodyPr>
          <a:lstStyle/>
          <a:p>
            <a:r>
              <a:rPr lang="fr-FR" sz="700" b="1" dirty="0"/>
              <a:t>Expert Judiciaire près des Tribunaux de Rabat</a:t>
            </a:r>
          </a:p>
        </p:txBody>
      </p:sp>
      <p:sp>
        <p:nvSpPr>
          <p:cNvPr id="36" name="object 53"/>
          <p:cNvSpPr txBox="1"/>
          <p:nvPr/>
        </p:nvSpPr>
        <p:spPr>
          <a:xfrm>
            <a:off x="1805339" y="6393029"/>
            <a:ext cx="129539" cy="22890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1F477B"/>
                </a:solidFill>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p:txBody>
      </p:sp>
      <p:sp>
        <p:nvSpPr>
          <p:cNvPr id="37" name="object 54"/>
          <p:cNvSpPr txBox="1"/>
          <p:nvPr/>
        </p:nvSpPr>
        <p:spPr>
          <a:xfrm>
            <a:off x="1937977" y="6443364"/>
            <a:ext cx="1693797" cy="151965"/>
          </a:xfrm>
          <a:prstGeom prst="rect">
            <a:avLst/>
          </a:prstGeom>
        </p:spPr>
        <p:txBody>
          <a:bodyPr vert="horz" wrap="square" lIns="0" tIns="13335" rIns="0" bIns="0" rtlCol="0">
            <a:spAutoFit/>
          </a:bodyPr>
          <a:lstStyle/>
          <a:p>
            <a:pPr marL="12700">
              <a:lnSpc>
                <a:spcPct val="100000"/>
              </a:lnSpc>
              <a:spcBef>
                <a:spcPts val="105"/>
              </a:spcBef>
            </a:pPr>
            <a:r>
              <a:rPr sz="900" b="1" dirty="0">
                <a:solidFill>
                  <a:srgbClr val="1F477B"/>
                </a:solidFill>
                <a:latin typeface="Times New Roman" panose="02020603050405020304" pitchFamily="18" charset="0"/>
                <a:cs typeface="Times New Roman" panose="02020603050405020304" pitchFamily="18" charset="0"/>
              </a:rPr>
              <a:t>- RICS </a:t>
            </a:r>
            <a:r>
              <a:rPr sz="900" b="1" spc="-5" dirty="0">
                <a:solidFill>
                  <a:srgbClr val="1F477B"/>
                </a:solidFill>
                <a:latin typeface="Times New Roman" panose="02020603050405020304" pitchFamily="18" charset="0"/>
                <a:cs typeface="Times New Roman" panose="02020603050405020304" pitchFamily="18" charset="0"/>
              </a:rPr>
              <a:t>Professional</a:t>
            </a:r>
            <a:r>
              <a:rPr sz="900" b="1" spc="-75" dirty="0">
                <a:solidFill>
                  <a:srgbClr val="1F477B"/>
                </a:solidFill>
                <a:latin typeface="Times New Roman" panose="02020603050405020304" pitchFamily="18" charset="0"/>
                <a:cs typeface="Times New Roman" panose="02020603050405020304" pitchFamily="18" charset="0"/>
              </a:rPr>
              <a:t> </a:t>
            </a:r>
            <a:r>
              <a:rPr sz="900" b="1" spc="15" dirty="0">
                <a:solidFill>
                  <a:srgbClr val="1F477B"/>
                </a:solidFill>
                <a:latin typeface="Times New Roman" panose="02020603050405020304" pitchFamily="18" charset="0"/>
                <a:cs typeface="Times New Roman" panose="02020603050405020304" pitchFamily="18" charset="0"/>
              </a:rPr>
              <a:t>Ethics-</a:t>
            </a:r>
            <a:endParaRPr sz="900" dirty="0">
              <a:latin typeface="Times New Roman" panose="02020603050405020304" pitchFamily="18" charset="0"/>
              <a:cs typeface="Times New Roman" panose="02020603050405020304" pitchFamily="18" charset="0"/>
            </a:endParaRPr>
          </a:p>
        </p:txBody>
      </p:sp>
      <p:sp>
        <p:nvSpPr>
          <p:cNvPr id="39"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897611"/>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8" name="Espace réservé du numéro de diapositive 4"/>
          <p:cNvSpPr txBox="1">
            <a:spLocks/>
          </p:cNvSpPr>
          <p:nvPr/>
        </p:nvSpPr>
        <p:spPr>
          <a:xfrm>
            <a:off x="6163066" y="9417496"/>
            <a:ext cx="722318" cy="527403"/>
          </a:xfrm>
          <a:prstGeom prst="rect">
            <a:avLst/>
          </a:prstGeom>
        </p:spPr>
        <p:txBody>
          <a:bodyPr vert="horz" lIns="132080" tIns="66040" rIns="132080" bIns="66040" rtlCol="0" anchor="ctr"/>
          <a:lstStyle>
            <a:defPPr>
              <a:defRPr lang="fr-FR"/>
            </a:defPPr>
            <a:lvl1pPr algn="r">
              <a:defRPr sz="1200">
                <a:solidFill>
                  <a:schemeClr val="tx1">
                    <a:tint val="75000"/>
                  </a:schemeClr>
                </a:solidFill>
              </a:defRPr>
            </a:lvl1pPr>
          </a:lstStyle>
          <a:p>
            <a:fld id="{CF4668DC-857F-487D-BFFA-8C0CA5037977}" type="slidenum">
              <a:rPr lang="fr-BE" sz="1000" smtClean="0">
                <a:latin typeface="Times New Roman" panose="02020603050405020304" pitchFamily="18" charset="0"/>
                <a:cs typeface="Times New Roman" panose="02020603050405020304" pitchFamily="18" charset="0"/>
              </a:rPr>
              <a:pPr/>
              <a:t>24</a:t>
            </a:fld>
            <a:r>
              <a:rPr lang="fr-BE" sz="1000" dirty="0" smtClean="0">
                <a:latin typeface="Times New Roman" panose="02020603050405020304" pitchFamily="18" charset="0"/>
                <a:cs typeface="Times New Roman" panose="02020603050405020304" pitchFamily="18" charset="0"/>
              </a:rPr>
              <a:t>/26</a:t>
            </a:r>
            <a:endParaRPr lang="fr-BE" sz="1000" dirty="0">
              <a:latin typeface="Times New Roman" panose="02020603050405020304" pitchFamily="18" charset="0"/>
              <a:cs typeface="Times New Roman" panose="02020603050405020304" pitchFamily="18" charset="0"/>
            </a:endParaRPr>
          </a:p>
        </p:txBody>
      </p:sp>
      <p:sp>
        <p:nvSpPr>
          <p:cNvPr id="9" name="Rectangle 8"/>
          <p:cNvSpPr/>
          <p:nvPr/>
        </p:nvSpPr>
        <p:spPr>
          <a:xfrm>
            <a:off x="0" y="736466"/>
            <a:ext cx="6858000" cy="400110"/>
          </a:xfrm>
          <a:prstGeom prst="rect">
            <a:avLst/>
          </a:prstGeom>
          <a:solidFill>
            <a:schemeClr val="tx2"/>
          </a:solidFill>
        </p:spPr>
        <p:txBody>
          <a:bodyPr wrap="square">
            <a:spAutoFit/>
          </a:bodyPr>
          <a:lstStyle/>
          <a:p>
            <a:pPr indent="330190" algn="ctr">
              <a:buClr>
                <a:schemeClr val="dk2"/>
              </a:buClr>
              <a:buSzPct val="100000"/>
            </a:pPr>
            <a:r>
              <a:rPr lang="fr-FR" sz="2000" b="1" dirty="0">
                <a:solidFill>
                  <a:schemeClr val="bg1"/>
                </a:solidFill>
                <a:latin typeface="Times New Roman" panose="02020603050405020304" pitchFamily="18" charset="0"/>
                <a:ea typeface="Georgia" panose="00000000000000000000"/>
                <a:cs typeface="Times New Roman" panose="02020603050405020304" pitchFamily="18" charset="0"/>
                <a:sym typeface="Georgia" panose="00000000000000000000"/>
              </a:rPr>
              <a:t>Nos produits</a:t>
            </a:r>
          </a:p>
        </p:txBody>
      </p:sp>
      <p:sp>
        <p:nvSpPr>
          <p:cNvPr id="12" name="Rectangle 11"/>
          <p:cNvSpPr/>
          <p:nvPr/>
        </p:nvSpPr>
        <p:spPr>
          <a:xfrm>
            <a:off x="518" y="1863535"/>
            <a:ext cx="3446698" cy="600164"/>
          </a:xfrm>
          <a:prstGeom prst="rect">
            <a:avLst/>
          </a:prstGeom>
        </p:spPr>
        <p:txBody>
          <a:bodyPr wrap="square">
            <a:spAutoFit/>
          </a:bodyPr>
          <a:lstStyle/>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Evaluations OPCI;</a:t>
            </a:r>
          </a:p>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Expertises Bancaires;</a:t>
            </a:r>
          </a:p>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Expertises Amiables et Judiciaires.</a:t>
            </a:r>
          </a:p>
        </p:txBody>
      </p:sp>
      <p:sp>
        <p:nvSpPr>
          <p:cNvPr id="13" name="Rectangle 12"/>
          <p:cNvSpPr/>
          <p:nvPr/>
        </p:nvSpPr>
        <p:spPr>
          <a:xfrm>
            <a:off x="3410083" y="1821830"/>
            <a:ext cx="3429000" cy="1954381"/>
          </a:xfrm>
          <a:prstGeom prst="rect">
            <a:avLst/>
          </a:prstGeom>
        </p:spPr>
        <p:txBody>
          <a:bodyPr wrap="square">
            <a:spAutoFit/>
          </a:bodyPr>
          <a:lstStyle/>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Plan côté</a:t>
            </a:r>
          </a:p>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Mesurage</a:t>
            </a:r>
          </a:p>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Plan de l'existant</a:t>
            </a:r>
          </a:p>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Plan et enquête parcellaires</a:t>
            </a:r>
          </a:p>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MEC</a:t>
            </a:r>
          </a:p>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Copropriété</a:t>
            </a:r>
          </a:p>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Lotissement</a:t>
            </a:r>
          </a:p>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Morcellement</a:t>
            </a:r>
          </a:p>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Fusion</a:t>
            </a:r>
          </a:p>
          <a:p>
            <a:pPr marL="355600" indent="-177800" algn="just">
              <a:buClr>
                <a:schemeClr val="dk2"/>
              </a:buClr>
              <a:buSzPct val="100000"/>
              <a:buFont typeface="Times New Roman" panose="02020603050405020304" pitchFamily="18" charset="0"/>
              <a:buChar char="⁃"/>
            </a:pPr>
            <a:r>
              <a:rPr lang="fr-FR" sz="1100" dirty="0">
                <a:latin typeface="Times New Roman" panose="02020603050405020304" pitchFamily="18" charset="0"/>
                <a:cs typeface="Times New Roman" panose="02020603050405020304" pitchFamily="18" charset="0"/>
                <a:sym typeface="Georgia" panose="00000000000000000000"/>
              </a:rPr>
              <a:t>Métré et contrôle des quantités (linéaires, surfaciques et de volumes).</a:t>
            </a:r>
          </a:p>
        </p:txBody>
      </p:sp>
      <p:sp>
        <p:nvSpPr>
          <p:cNvPr id="16" name="Rectangle 15"/>
          <p:cNvSpPr/>
          <p:nvPr/>
        </p:nvSpPr>
        <p:spPr>
          <a:xfrm>
            <a:off x="3348642" y="4370276"/>
            <a:ext cx="3427274" cy="769441"/>
          </a:xfrm>
          <a:prstGeom prst="rect">
            <a:avLst/>
          </a:prstGeom>
        </p:spPr>
        <p:txBody>
          <a:bodyPr wrap="square">
            <a:spAutoFit/>
          </a:bodyPr>
          <a:lstStyle/>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Système d’information géographique</a:t>
            </a:r>
          </a:p>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Carte interactive</a:t>
            </a:r>
          </a:p>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Web </a:t>
            </a:r>
            <a:r>
              <a:rPr lang="fr-FR" sz="1100" dirty="0" err="1">
                <a:latin typeface="Times New Roman" panose="02020603050405020304" pitchFamily="18" charset="0"/>
                <a:cs typeface="Times New Roman" panose="02020603050405020304" pitchFamily="18" charset="0"/>
                <a:sym typeface="Georgia" panose="00000000000000000000"/>
              </a:rPr>
              <a:t>mapping</a:t>
            </a:r>
            <a:endParaRPr lang="fr-FR" sz="1100" dirty="0">
              <a:latin typeface="Times New Roman" panose="02020603050405020304" pitchFamily="18" charset="0"/>
              <a:cs typeface="Times New Roman" panose="02020603050405020304" pitchFamily="18" charset="0"/>
              <a:sym typeface="Georgia" panose="00000000000000000000"/>
            </a:endParaRPr>
          </a:p>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Application mobile</a:t>
            </a:r>
          </a:p>
        </p:txBody>
      </p:sp>
      <p:pic>
        <p:nvPicPr>
          <p:cNvPr id="25" name="Image 24"/>
          <p:cNvPicPr>
            <a:picLocks noChangeAspect="1"/>
          </p:cNvPicPr>
          <p:nvPr/>
        </p:nvPicPr>
        <p:blipFill>
          <a:blip r:embed="rId3"/>
          <a:stretch>
            <a:fillRect/>
          </a:stretch>
        </p:blipFill>
        <p:spPr>
          <a:xfrm>
            <a:off x="4658991" y="7366214"/>
            <a:ext cx="941709" cy="1039396"/>
          </a:xfrm>
          <a:prstGeom prst="rect">
            <a:avLst/>
          </a:prstGeom>
        </p:spPr>
      </p:pic>
      <p:sp>
        <p:nvSpPr>
          <p:cNvPr id="29" name="Rectangle 28"/>
          <p:cNvSpPr/>
          <p:nvPr/>
        </p:nvSpPr>
        <p:spPr>
          <a:xfrm>
            <a:off x="9365" y="4315551"/>
            <a:ext cx="3429003" cy="769441"/>
          </a:xfrm>
          <a:prstGeom prst="rect">
            <a:avLst/>
          </a:prstGeom>
        </p:spPr>
        <p:txBody>
          <a:bodyPr wrap="square">
            <a:spAutoFit/>
          </a:bodyPr>
          <a:lstStyle/>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Etudes de marchés</a:t>
            </a:r>
          </a:p>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Etudes spécifiques</a:t>
            </a:r>
          </a:p>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Formation</a:t>
            </a:r>
          </a:p>
          <a:p>
            <a:pPr marL="355600" indent="-177800" algn="just">
              <a:buClr>
                <a:schemeClr val="dk2"/>
              </a:buClr>
              <a:buSzPct val="100000"/>
              <a:buFont typeface="Times New Roman" panose="02020603050405020304" pitchFamily="18" charset="0"/>
              <a:buChar char="⁃"/>
              <a:defRPr/>
            </a:pPr>
            <a:r>
              <a:rPr lang="fr-FR" sz="1100" dirty="0">
                <a:latin typeface="Times New Roman" panose="02020603050405020304" pitchFamily="18" charset="0"/>
                <a:cs typeface="Times New Roman" panose="02020603050405020304" pitchFamily="18" charset="0"/>
                <a:sym typeface="Georgia" panose="00000000000000000000"/>
              </a:rPr>
              <a:t>Consulting</a:t>
            </a:r>
          </a:p>
        </p:txBody>
      </p:sp>
      <p:pic>
        <p:nvPicPr>
          <p:cNvPr id="30" name="Imag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1513" y="46067"/>
            <a:ext cx="1490959" cy="538158"/>
          </a:xfrm>
          <a:prstGeom prst="rect">
            <a:avLst/>
          </a:prstGeom>
        </p:spPr>
      </p:pic>
      <p:sp>
        <p:nvSpPr>
          <p:cNvPr id="22" name="object 12"/>
          <p:cNvSpPr txBox="1"/>
          <p:nvPr/>
        </p:nvSpPr>
        <p:spPr>
          <a:xfrm>
            <a:off x="-27384" y="6093916"/>
            <a:ext cx="4065442" cy="807913"/>
          </a:xfrm>
          <a:prstGeom prst="rect">
            <a:avLst/>
          </a:prstGeom>
        </p:spPr>
        <p:txBody>
          <a:bodyPr vert="horz" wrap="square" lIns="0" tIns="12700" rIns="0" bIns="0" rtlCol="0">
            <a:spAutoFit/>
          </a:bodyPr>
          <a:lstStyle/>
          <a:p>
            <a:pPr marL="355600" indent="-177800" algn="just">
              <a:lnSpc>
                <a:spcPts val="1200"/>
              </a:lnSpc>
              <a:buClr>
                <a:schemeClr val="dk2"/>
              </a:buClr>
              <a:buSzPct val="100000"/>
              <a:buFont typeface="Times New Roman" panose="02020603050405020304" pitchFamily="18" charset="0"/>
              <a:buChar char="⁃"/>
              <a:tabLst>
                <a:tab pos="280670" algn="l"/>
                <a:tab pos="281305" algn="l"/>
              </a:tabLst>
              <a:defRPr/>
            </a:pPr>
            <a:r>
              <a:rPr sz="1100" dirty="0" err="1">
                <a:latin typeface="Times New Roman" panose="02020603050405020304" pitchFamily="18" charset="0"/>
                <a:cs typeface="Times New Roman" panose="02020603050405020304" pitchFamily="18" charset="0"/>
              </a:rPr>
              <a:t>Suivi</a:t>
            </a:r>
            <a:r>
              <a:rPr sz="1100" dirty="0">
                <a:latin typeface="Times New Roman" panose="02020603050405020304" pitchFamily="18" charset="0"/>
                <a:cs typeface="Times New Roman" panose="02020603050405020304" pitchFamily="18" charset="0"/>
              </a:rPr>
              <a:t> de chantiers</a:t>
            </a:r>
          </a:p>
          <a:p>
            <a:pPr marL="355600" indent="-177800" algn="just">
              <a:lnSpc>
                <a:spcPts val="1200"/>
              </a:lnSpc>
              <a:buClr>
                <a:schemeClr val="dk2"/>
              </a:buClr>
              <a:buSzPct val="100000"/>
              <a:buFont typeface="Times New Roman" panose="02020603050405020304" pitchFamily="18" charset="0"/>
              <a:buChar char="⁃"/>
              <a:tabLst>
                <a:tab pos="280670" algn="l"/>
                <a:tab pos="281305" algn="l"/>
              </a:tabLst>
              <a:defRPr/>
            </a:pPr>
            <a:r>
              <a:rPr sz="1100" dirty="0">
                <a:latin typeface="Times New Roman" panose="02020603050405020304" pitchFamily="18" charset="0"/>
                <a:cs typeface="Times New Roman" panose="02020603050405020304" pitchFamily="18" charset="0"/>
              </a:rPr>
              <a:t>Calcul de cubature</a:t>
            </a:r>
          </a:p>
          <a:p>
            <a:pPr marL="355600" indent="-177800" algn="just">
              <a:lnSpc>
                <a:spcPts val="1200"/>
              </a:lnSpc>
              <a:buClr>
                <a:schemeClr val="dk2"/>
              </a:buClr>
              <a:buSzPct val="100000"/>
              <a:buFont typeface="Times New Roman" panose="02020603050405020304" pitchFamily="18" charset="0"/>
              <a:buChar char="⁃"/>
              <a:tabLst>
                <a:tab pos="280670" algn="l"/>
                <a:tab pos="281305" algn="l"/>
              </a:tabLst>
              <a:defRPr/>
            </a:pPr>
            <a:r>
              <a:rPr sz="1100" dirty="0">
                <a:latin typeface="Times New Roman" panose="02020603050405020304" pitchFamily="18" charset="0"/>
                <a:cs typeface="Times New Roman" panose="02020603050405020304" pitchFamily="18" charset="0"/>
              </a:rPr>
              <a:t>MNT et MNS</a:t>
            </a:r>
          </a:p>
          <a:p>
            <a:pPr marL="355600" indent="-177800" algn="just">
              <a:lnSpc>
                <a:spcPts val="1250"/>
              </a:lnSpc>
              <a:buClr>
                <a:schemeClr val="dk2"/>
              </a:buClr>
              <a:buSzPct val="100000"/>
              <a:buFont typeface="Times New Roman" panose="02020603050405020304" pitchFamily="18" charset="0"/>
              <a:buChar char="⁃"/>
              <a:tabLst>
                <a:tab pos="280670" algn="l"/>
                <a:tab pos="281305" algn="l"/>
              </a:tabLst>
              <a:defRPr/>
            </a:pPr>
            <a:r>
              <a:rPr sz="1100" dirty="0">
                <a:latin typeface="Times New Roman" panose="02020603050405020304" pitchFamily="18" charset="0"/>
                <a:cs typeface="Times New Roman" panose="02020603050405020304" pitchFamily="18" charset="0"/>
              </a:rPr>
              <a:t>Plan côté et restitution (PVA)</a:t>
            </a:r>
          </a:p>
          <a:p>
            <a:pPr marL="355600" indent="-177800" algn="just">
              <a:lnSpc>
                <a:spcPts val="1310"/>
              </a:lnSpc>
              <a:buClr>
                <a:schemeClr val="dk2"/>
              </a:buClr>
              <a:buSzPct val="100000"/>
              <a:buFont typeface="Times New Roman" panose="02020603050405020304" pitchFamily="18" charset="0"/>
              <a:buChar char="⁃"/>
              <a:tabLst>
                <a:tab pos="280670" algn="l"/>
                <a:tab pos="281305" algn="l"/>
              </a:tabLst>
              <a:defRPr/>
            </a:pPr>
            <a:r>
              <a:rPr sz="1100" dirty="0">
                <a:latin typeface="Times New Roman" panose="02020603050405020304" pitchFamily="18" charset="0"/>
                <a:cs typeface="Times New Roman" panose="02020603050405020304" pitchFamily="18" charset="0"/>
              </a:rPr>
              <a:t>Orthophoto – Cartes de conseil – Calculs des indices</a:t>
            </a:r>
            <a:endParaRPr lang="fr-FR" sz="1100" dirty="0">
              <a:latin typeface="Times New Roman" panose="02020603050405020304" pitchFamily="18" charset="0"/>
              <a:cs typeface="Times New Roman" panose="02020603050405020304" pitchFamily="18" charset="0"/>
            </a:endParaRPr>
          </a:p>
        </p:txBody>
      </p:sp>
      <p:sp>
        <p:nvSpPr>
          <p:cNvPr id="31" name="object 14"/>
          <p:cNvSpPr/>
          <p:nvPr/>
        </p:nvSpPr>
        <p:spPr>
          <a:xfrm>
            <a:off x="5199246" y="6219924"/>
            <a:ext cx="1349085" cy="706939"/>
          </a:xfrm>
          <a:prstGeom prst="rect">
            <a:avLst/>
          </a:prstGeom>
          <a:blipFill>
            <a:blip r:embed="rId5" cstate="print"/>
            <a:stretch>
              <a:fillRect/>
            </a:stretch>
          </a:blipFill>
        </p:spPr>
        <p:txBody>
          <a:bodyPr wrap="square" lIns="0" tIns="0" rIns="0" bIns="0" rtlCol="0"/>
          <a:lstStyle/>
          <a:p>
            <a:endParaRPr/>
          </a:p>
        </p:txBody>
      </p:sp>
      <p:sp>
        <p:nvSpPr>
          <p:cNvPr id="33" name="ZoneTexte 32"/>
          <p:cNvSpPr txBox="1"/>
          <p:nvPr/>
        </p:nvSpPr>
        <p:spPr>
          <a:xfrm>
            <a:off x="-3380" y="1424609"/>
            <a:ext cx="6861380" cy="315862"/>
          </a:xfrm>
          <a:prstGeom prst="rect">
            <a:avLst/>
          </a:prstGeom>
          <a:solidFill>
            <a:srgbClr val="1F497D"/>
          </a:solidFill>
          <a:ln>
            <a:solidFill>
              <a:schemeClr val="accent1">
                <a:lumMod val="75000"/>
              </a:schemeClr>
            </a:solid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endParaRPr lang="fr-FR" sz="1800" dirty="0">
              <a:latin typeface="Times New Roman" panose="02020603050405020304" pitchFamily="18" charset="0"/>
              <a:cs typeface="Times New Roman" panose="02020603050405020304" pitchFamily="18" charset="0"/>
              <a:sym typeface="Arial" panose="00000000000000000000"/>
            </a:endParaRPr>
          </a:p>
        </p:txBody>
      </p:sp>
      <p:sp>
        <p:nvSpPr>
          <p:cNvPr id="34" name="ZoneTexte 33"/>
          <p:cNvSpPr txBox="1"/>
          <p:nvPr/>
        </p:nvSpPr>
        <p:spPr>
          <a:xfrm>
            <a:off x="-3382" y="1424608"/>
            <a:ext cx="3360374"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r>
              <a:rPr lang="fr-FR" sz="1200" dirty="0">
                <a:latin typeface="Times New Roman" panose="02020603050405020304" pitchFamily="18" charset="0"/>
                <a:cs typeface="Times New Roman" panose="02020603050405020304" pitchFamily="18" charset="0"/>
                <a:sym typeface="Arial" panose="00000000000000000000"/>
              </a:rPr>
              <a:t>Expertises immobilières</a:t>
            </a:r>
          </a:p>
        </p:txBody>
      </p:sp>
      <p:sp>
        <p:nvSpPr>
          <p:cNvPr id="35" name="ZoneTexte 34"/>
          <p:cNvSpPr txBox="1"/>
          <p:nvPr/>
        </p:nvSpPr>
        <p:spPr>
          <a:xfrm>
            <a:off x="3410083" y="1424609"/>
            <a:ext cx="3469189"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r>
              <a:rPr lang="fr-FR" sz="1200" dirty="0">
                <a:latin typeface="Times New Roman" panose="02020603050405020304" pitchFamily="18" charset="0"/>
                <a:cs typeface="Times New Roman" panose="02020603050405020304" pitchFamily="18" charset="0"/>
                <a:sym typeface="Arial" panose="00000000000000000000"/>
              </a:rPr>
              <a:t>Prestations topographiques et cadastrales</a:t>
            </a:r>
          </a:p>
        </p:txBody>
      </p:sp>
      <p:sp>
        <p:nvSpPr>
          <p:cNvPr id="36" name="ZoneTexte 35"/>
          <p:cNvSpPr txBox="1"/>
          <p:nvPr/>
        </p:nvSpPr>
        <p:spPr>
          <a:xfrm>
            <a:off x="-9537" y="3887950"/>
            <a:ext cx="6861380" cy="315862"/>
          </a:xfrm>
          <a:prstGeom prst="rect">
            <a:avLst/>
          </a:prstGeom>
          <a:solidFill>
            <a:srgbClr val="1F497D"/>
          </a:solidFill>
          <a:ln>
            <a:solidFill>
              <a:schemeClr val="accent1">
                <a:lumMod val="75000"/>
              </a:schemeClr>
            </a:solid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endParaRPr lang="fr-FR" sz="1800" dirty="0">
              <a:latin typeface="Times New Roman" panose="02020603050405020304" pitchFamily="18" charset="0"/>
              <a:cs typeface="Times New Roman" panose="02020603050405020304" pitchFamily="18" charset="0"/>
              <a:sym typeface="Arial" panose="00000000000000000000"/>
            </a:endParaRPr>
          </a:p>
        </p:txBody>
      </p:sp>
      <p:sp>
        <p:nvSpPr>
          <p:cNvPr id="37" name="ZoneTexte 36"/>
          <p:cNvSpPr txBox="1"/>
          <p:nvPr/>
        </p:nvSpPr>
        <p:spPr>
          <a:xfrm>
            <a:off x="-9539" y="3887949"/>
            <a:ext cx="3360374"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r>
              <a:rPr lang="fr-FR" sz="1200" dirty="0">
                <a:latin typeface="Times New Roman" panose="02020603050405020304" pitchFamily="18" charset="0"/>
                <a:cs typeface="Times New Roman" panose="02020603050405020304" pitchFamily="18" charset="0"/>
                <a:sym typeface="Arial" panose="00000000000000000000"/>
              </a:rPr>
              <a:t>Expertises immobilières</a:t>
            </a:r>
          </a:p>
        </p:txBody>
      </p:sp>
      <p:sp>
        <p:nvSpPr>
          <p:cNvPr id="38" name="ZoneTexte 37"/>
          <p:cNvSpPr txBox="1"/>
          <p:nvPr/>
        </p:nvSpPr>
        <p:spPr>
          <a:xfrm>
            <a:off x="3403926" y="3887950"/>
            <a:ext cx="3469189"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r>
              <a:rPr lang="fr-FR" sz="1200" dirty="0">
                <a:latin typeface="Times New Roman" panose="02020603050405020304" pitchFamily="18" charset="0"/>
                <a:cs typeface="Times New Roman" panose="02020603050405020304" pitchFamily="18" charset="0"/>
                <a:sym typeface="Arial" panose="00000000000000000000"/>
              </a:rPr>
              <a:t>Prestations topographiques et cadastrales</a:t>
            </a:r>
          </a:p>
        </p:txBody>
      </p:sp>
      <p:sp>
        <p:nvSpPr>
          <p:cNvPr id="39" name="ZoneTexte 38"/>
          <p:cNvSpPr txBox="1"/>
          <p:nvPr/>
        </p:nvSpPr>
        <p:spPr>
          <a:xfrm>
            <a:off x="-27382" y="5238489"/>
            <a:ext cx="6861380" cy="315862"/>
          </a:xfrm>
          <a:prstGeom prst="rect">
            <a:avLst/>
          </a:prstGeom>
          <a:solidFill>
            <a:srgbClr val="1F497D"/>
          </a:solidFill>
          <a:ln>
            <a:solidFill>
              <a:schemeClr val="accent1">
                <a:lumMod val="75000"/>
              </a:schemeClr>
            </a:solid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endParaRPr lang="fr-FR" sz="1800" dirty="0">
              <a:latin typeface="Times New Roman" panose="02020603050405020304" pitchFamily="18" charset="0"/>
              <a:cs typeface="Times New Roman" panose="02020603050405020304" pitchFamily="18" charset="0"/>
              <a:sym typeface="Arial" panose="00000000000000000000"/>
            </a:endParaRPr>
          </a:p>
        </p:txBody>
      </p:sp>
      <p:sp>
        <p:nvSpPr>
          <p:cNvPr id="40" name="ZoneTexte 39"/>
          <p:cNvSpPr txBox="1"/>
          <p:nvPr/>
        </p:nvSpPr>
        <p:spPr>
          <a:xfrm>
            <a:off x="-27384" y="5238488"/>
            <a:ext cx="3360374"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pPr indent="0"/>
            <a:r>
              <a:rPr lang="fr-FR" sz="1200" dirty="0">
                <a:latin typeface="Times New Roman" panose="02020603050405020304" pitchFamily="18" charset="0"/>
                <a:cs typeface="Times New Roman" panose="02020603050405020304" pitchFamily="18" charset="0"/>
                <a:sym typeface="Arial" panose="00000000000000000000"/>
              </a:rPr>
              <a:t>Arbitrage et médiation : résolution des litiges fonciers et immobiliers</a:t>
            </a:r>
          </a:p>
        </p:txBody>
      </p:sp>
      <p:sp>
        <p:nvSpPr>
          <p:cNvPr id="41" name="ZoneTexte 40"/>
          <p:cNvSpPr txBox="1"/>
          <p:nvPr/>
        </p:nvSpPr>
        <p:spPr>
          <a:xfrm>
            <a:off x="3386081" y="5238489"/>
            <a:ext cx="3469189"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r>
              <a:rPr lang="fr-FR" sz="1200" dirty="0">
                <a:latin typeface="Times New Roman" panose="02020603050405020304" pitchFamily="18" charset="0"/>
                <a:cs typeface="Times New Roman" panose="02020603050405020304" pitchFamily="18" charset="0"/>
                <a:sym typeface="Arial" panose="00000000000000000000"/>
              </a:rPr>
              <a:t>Métré et contrôle des quantités</a:t>
            </a:r>
          </a:p>
        </p:txBody>
      </p:sp>
      <p:sp>
        <p:nvSpPr>
          <p:cNvPr id="42" name="ZoneTexte 41"/>
          <p:cNvSpPr txBox="1"/>
          <p:nvPr/>
        </p:nvSpPr>
        <p:spPr>
          <a:xfrm>
            <a:off x="-3380" y="5685781"/>
            <a:ext cx="6861380" cy="315862"/>
          </a:xfrm>
          <a:prstGeom prst="rect">
            <a:avLst/>
          </a:prstGeom>
          <a:solidFill>
            <a:srgbClr val="1F497D"/>
          </a:solidFill>
          <a:ln>
            <a:solidFill>
              <a:schemeClr val="accent1">
                <a:lumMod val="75000"/>
              </a:schemeClr>
            </a:solid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endParaRPr lang="fr-FR" sz="1800" dirty="0">
              <a:latin typeface="Times New Roman" panose="02020603050405020304" pitchFamily="18" charset="0"/>
              <a:cs typeface="Times New Roman" panose="02020603050405020304" pitchFamily="18" charset="0"/>
              <a:sym typeface="Arial" panose="00000000000000000000"/>
            </a:endParaRPr>
          </a:p>
        </p:txBody>
      </p:sp>
      <p:sp>
        <p:nvSpPr>
          <p:cNvPr id="43" name="ZoneTexte 42"/>
          <p:cNvSpPr txBox="1"/>
          <p:nvPr/>
        </p:nvSpPr>
        <p:spPr>
          <a:xfrm>
            <a:off x="-3382" y="5685780"/>
            <a:ext cx="3336372"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pPr indent="0"/>
            <a:r>
              <a:rPr lang="fr-FR" sz="1200" dirty="0">
                <a:latin typeface="Times New Roman" panose="02020603050405020304" pitchFamily="18" charset="0"/>
                <a:cs typeface="Times New Roman" panose="02020603050405020304" pitchFamily="18" charset="0"/>
                <a:sym typeface="Arial" panose="00000000000000000000"/>
              </a:rPr>
              <a:t>02 Drones</a:t>
            </a:r>
          </a:p>
        </p:txBody>
      </p:sp>
      <p:sp>
        <p:nvSpPr>
          <p:cNvPr id="2" name="Rectangle 1"/>
          <p:cNvSpPr/>
          <p:nvPr/>
        </p:nvSpPr>
        <p:spPr>
          <a:xfrm>
            <a:off x="-7847" y="8797612"/>
            <a:ext cx="3429000" cy="425758"/>
          </a:xfrm>
          <a:prstGeom prst="rect">
            <a:avLst/>
          </a:prstGeom>
        </p:spPr>
        <p:txBody>
          <a:bodyPr>
            <a:spAutoFit/>
          </a:bodyPr>
          <a:lstStyle/>
          <a:p>
            <a:pPr marL="355600" indent="-177800" algn="just">
              <a:lnSpc>
                <a:spcPts val="1260"/>
              </a:lnSpc>
              <a:buClr>
                <a:schemeClr val="dk2"/>
              </a:buClr>
              <a:buSzPct val="100000"/>
              <a:buFont typeface="Times New Roman" panose="02020603050405020304" pitchFamily="18" charset="0"/>
              <a:buChar char="⁃"/>
              <a:tabLst>
                <a:tab pos="280670" algn="l"/>
                <a:tab pos="281305" algn="l"/>
              </a:tabLst>
              <a:defRPr/>
            </a:pPr>
            <a:r>
              <a:rPr lang="fr-FR" sz="1100" dirty="0">
                <a:latin typeface="Times New Roman" panose="02020603050405020304" pitchFamily="18" charset="0"/>
                <a:cs typeface="Times New Roman" panose="02020603050405020304" pitchFamily="18" charset="0"/>
              </a:rPr>
              <a:t>Planification et suivi de chantiers</a:t>
            </a:r>
          </a:p>
          <a:p>
            <a:pPr marL="355600" indent="-177800" algn="just">
              <a:lnSpc>
                <a:spcPts val="1260"/>
              </a:lnSpc>
              <a:buClr>
                <a:schemeClr val="dk2"/>
              </a:buClr>
              <a:buSzPct val="100000"/>
              <a:buFont typeface="Times New Roman" panose="02020603050405020304" pitchFamily="18" charset="0"/>
              <a:buChar char="⁃"/>
              <a:tabLst>
                <a:tab pos="280670" algn="l"/>
                <a:tab pos="281305" algn="l"/>
              </a:tabLst>
              <a:defRPr/>
            </a:pPr>
            <a:r>
              <a:rPr lang="fr-FR" sz="1100" dirty="0">
                <a:latin typeface="Times New Roman" panose="02020603050405020304" pitchFamily="18" charset="0"/>
                <a:cs typeface="Times New Roman" panose="02020603050405020304" pitchFamily="18" charset="0"/>
              </a:rPr>
              <a:t>Plan de recollement</a:t>
            </a:r>
          </a:p>
        </p:txBody>
      </p:sp>
      <p:sp>
        <p:nvSpPr>
          <p:cNvPr id="45" name="object 15"/>
          <p:cNvSpPr/>
          <p:nvPr/>
        </p:nvSpPr>
        <p:spPr>
          <a:xfrm>
            <a:off x="3573016" y="6121871"/>
            <a:ext cx="1411135" cy="872231"/>
          </a:xfrm>
          <a:prstGeom prst="rect">
            <a:avLst/>
          </a:prstGeom>
          <a:blipFill>
            <a:blip r:embed="rId6" cstate="print"/>
            <a:stretch>
              <a:fillRect/>
            </a:stretch>
          </a:blipFill>
        </p:spPr>
        <p:txBody>
          <a:bodyPr wrap="square" lIns="0" tIns="0" rIns="0" bIns="0" rtlCol="0"/>
          <a:lstStyle/>
          <a:p>
            <a:endParaRPr/>
          </a:p>
        </p:txBody>
      </p:sp>
      <p:sp>
        <p:nvSpPr>
          <p:cNvPr id="46" name="ZoneTexte 45"/>
          <p:cNvSpPr txBox="1"/>
          <p:nvPr/>
        </p:nvSpPr>
        <p:spPr>
          <a:xfrm>
            <a:off x="-14473" y="7048790"/>
            <a:ext cx="6861380" cy="315862"/>
          </a:xfrm>
          <a:prstGeom prst="rect">
            <a:avLst/>
          </a:prstGeom>
          <a:solidFill>
            <a:srgbClr val="1F497D"/>
          </a:solidFill>
          <a:ln>
            <a:solidFill>
              <a:schemeClr val="accent1">
                <a:lumMod val="75000"/>
              </a:schemeClr>
            </a:solid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endParaRPr lang="fr-FR" sz="1800" dirty="0">
              <a:latin typeface="Times New Roman" panose="02020603050405020304" pitchFamily="18" charset="0"/>
              <a:cs typeface="Times New Roman" panose="02020603050405020304" pitchFamily="18" charset="0"/>
              <a:sym typeface="Arial" panose="00000000000000000000"/>
            </a:endParaRPr>
          </a:p>
        </p:txBody>
      </p:sp>
      <p:sp>
        <p:nvSpPr>
          <p:cNvPr id="47" name="ZoneTexte 46"/>
          <p:cNvSpPr txBox="1"/>
          <p:nvPr/>
        </p:nvSpPr>
        <p:spPr>
          <a:xfrm>
            <a:off x="-14475" y="7048789"/>
            <a:ext cx="3336372"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pPr indent="0"/>
            <a:r>
              <a:rPr lang="fr-FR" sz="1200" dirty="0">
                <a:latin typeface="Times New Roman" panose="02020603050405020304" pitchFamily="18" charset="0"/>
                <a:cs typeface="Times New Roman" panose="02020603050405020304" pitchFamily="18" charset="0"/>
                <a:sym typeface="Arial" panose="00000000000000000000"/>
              </a:rPr>
              <a:t>Scanner 3D</a:t>
            </a:r>
          </a:p>
        </p:txBody>
      </p:sp>
      <p:sp>
        <p:nvSpPr>
          <p:cNvPr id="3" name="Rectangle 2"/>
          <p:cNvSpPr/>
          <p:nvPr/>
        </p:nvSpPr>
        <p:spPr>
          <a:xfrm>
            <a:off x="0" y="7350576"/>
            <a:ext cx="3429000" cy="912686"/>
          </a:xfrm>
          <a:prstGeom prst="rect">
            <a:avLst/>
          </a:prstGeom>
        </p:spPr>
        <p:txBody>
          <a:bodyPr>
            <a:spAutoFit/>
          </a:bodyPr>
          <a:lstStyle/>
          <a:p>
            <a:pPr marL="355600" indent="-177800" algn="just">
              <a:lnSpc>
                <a:spcPts val="1310"/>
              </a:lnSpc>
              <a:buClr>
                <a:schemeClr val="dk2"/>
              </a:buClr>
              <a:buSzPct val="100000"/>
              <a:buFont typeface="Times New Roman" panose="02020603050405020304" pitchFamily="18" charset="0"/>
              <a:buChar char="⁃"/>
              <a:tabLst>
                <a:tab pos="280670" algn="l"/>
                <a:tab pos="281305" algn="l"/>
              </a:tabLst>
              <a:defRPr/>
            </a:pPr>
            <a:endParaRPr lang="fr-FR" sz="1100" dirty="0">
              <a:latin typeface="Times New Roman" panose="02020603050405020304" pitchFamily="18" charset="0"/>
              <a:cs typeface="Times New Roman" panose="02020603050405020304" pitchFamily="18" charset="0"/>
            </a:endParaRPr>
          </a:p>
          <a:p>
            <a:pPr marL="355600" indent="-177800" algn="just">
              <a:lnSpc>
                <a:spcPts val="1200"/>
              </a:lnSpc>
              <a:buClr>
                <a:schemeClr val="dk2"/>
              </a:buClr>
              <a:buSzPct val="100000"/>
              <a:buFont typeface="Times New Roman" panose="02020603050405020304" pitchFamily="18" charset="0"/>
              <a:buChar char="⁃"/>
              <a:tabLst>
                <a:tab pos="280670" algn="l"/>
                <a:tab pos="281305" algn="l"/>
              </a:tabLst>
              <a:defRPr/>
            </a:pPr>
            <a:r>
              <a:rPr lang="fr-FR" sz="1100" dirty="0">
                <a:latin typeface="Times New Roman" panose="02020603050405020304" pitchFamily="18" charset="0"/>
                <a:cs typeface="Times New Roman" panose="02020603050405020304" pitchFamily="18" charset="0"/>
              </a:rPr>
              <a:t>Modélisation 3D</a:t>
            </a:r>
          </a:p>
          <a:p>
            <a:pPr marL="355600" indent="-177800" algn="just">
              <a:lnSpc>
                <a:spcPts val="1200"/>
              </a:lnSpc>
              <a:buClr>
                <a:schemeClr val="dk2"/>
              </a:buClr>
              <a:buSzPct val="100000"/>
              <a:buFont typeface="Times New Roman" panose="02020603050405020304" pitchFamily="18" charset="0"/>
              <a:buChar char="⁃"/>
              <a:tabLst>
                <a:tab pos="280670" algn="l"/>
                <a:tab pos="281305" algn="l"/>
              </a:tabLst>
              <a:defRPr/>
            </a:pPr>
            <a:r>
              <a:rPr lang="fr-FR" sz="1100" dirty="0">
                <a:latin typeface="Times New Roman" panose="02020603050405020304" pitchFamily="18" charset="0"/>
                <a:cs typeface="Times New Roman" panose="02020603050405020304" pitchFamily="18" charset="0"/>
              </a:rPr>
              <a:t>Relevé de précision</a:t>
            </a:r>
          </a:p>
          <a:p>
            <a:pPr marL="355600" indent="-177800" algn="just">
              <a:lnSpc>
                <a:spcPts val="1250"/>
              </a:lnSpc>
              <a:buClr>
                <a:schemeClr val="dk2"/>
              </a:buClr>
              <a:buSzPct val="100000"/>
              <a:buFont typeface="Times New Roman" panose="02020603050405020304" pitchFamily="18" charset="0"/>
              <a:buChar char="⁃"/>
              <a:tabLst>
                <a:tab pos="280670" algn="l"/>
                <a:tab pos="281305" algn="l"/>
              </a:tabLst>
              <a:defRPr/>
            </a:pPr>
            <a:r>
              <a:rPr lang="fr-FR" sz="1100" dirty="0">
                <a:latin typeface="Times New Roman" panose="02020603050405020304" pitchFamily="18" charset="0"/>
                <a:cs typeface="Times New Roman" panose="02020603050405020304" pitchFamily="18" charset="0"/>
              </a:rPr>
              <a:t>Auscultation d’ouvrage</a:t>
            </a:r>
          </a:p>
          <a:p>
            <a:pPr marL="355600" indent="-177800" algn="just">
              <a:lnSpc>
                <a:spcPts val="1310"/>
              </a:lnSpc>
              <a:buClr>
                <a:schemeClr val="dk2"/>
              </a:buClr>
              <a:buSzPct val="100000"/>
              <a:buFont typeface="Times New Roman" panose="02020603050405020304" pitchFamily="18" charset="0"/>
              <a:buChar char="⁃"/>
              <a:tabLst>
                <a:tab pos="280670" algn="l"/>
                <a:tab pos="281305" algn="l"/>
              </a:tabLst>
              <a:defRPr/>
            </a:pPr>
            <a:r>
              <a:rPr lang="fr-FR" sz="1100" dirty="0">
                <a:latin typeface="Times New Roman" panose="02020603050405020304" pitchFamily="18" charset="0"/>
                <a:cs typeface="Times New Roman" panose="02020603050405020304" pitchFamily="18" charset="0"/>
              </a:rPr>
              <a:t>Contrôle qualité</a:t>
            </a:r>
          </a:p>
        </p:txBody>
      </p:sp>
      <p:sp>
        <p:nvSpPr>
          <p:cNvPr id="48" name="ZoneTexte 47"/>
          <p:cNvSpPr txBox="1"/>
          <p:nvPr/>
        </p:nvSpPr>
        <p:spPr>
          <a:xfrm>
            <a:off x="-3380" y="8343873"/>
            <a:ext cx="6861380" cy="315862"/>
          </a:xfrm>
          <a:prstGeom prst="rect">
            <a:avLst/>
          </a:prstGeom>
          <a:solidFill>
            <a:srgbClr val="1F497D"/>
          </a:solidFill>
          <a:ln>
            <a:solidFill>
              <a:schemeClr val="accent1">
                <a:lumMod val="75000"/>
              </a:schemeClr>
            </a:solid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endParaRPr lang="fr-FR" sz="1800" dirty="0">
              <a:latin typeface="Times New Roman" panose="02020603050405020304" pitchFamily="18" charset="0"/>
              <a:cs typeface="Times New Roman" panose="02020603050405020304" pitchFamily="18" charset="0"/>
              <a:sym typeface="Arial" panose="00000000000000000000"/>
            </a:endParaRPr>
          </a:p>
        </p:txBody>
      </p:sp>
      <p:sp>
        <p:nvSpPr>
          <p:cNvPr id="49" name="ZoneTexte 48"/>
          <p:cNvSpPr txBox="1"/>
          <p:nvPr/>
        </p:nvSpPr>
        <p:spPr>
          <a:xfrm>
            <a:off x="-3382" y="8343872"/>
            <a:ext cx="3336372" cy="327187"/>
          </a:xfrm>
          <a:prstGeom prst="rect">
            <a:avLst/>
          </a:prstGeom>
          <a:solidFill>
            <a:schemeClr val="bg1">
              <a:lumMod val="85000"/>
            </a:schemeClr>
          </a:solidFill>
          <a:ln>
            <a:noFill/>
          </a:ln>
        </p:spPr>
        <p:txBody>
          <a:bodyPr lIns="132058" tIns="132058" rIns="132058" bIns="132058"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pPr indent="0"/>
            <a:r>
              <a:rPr lang="fr-FR" sz="1200" dirty="0">
                <a:latin typeface="Times New Roman" panose="02020603050405020304" pitchFamily="18" charset="0"/>
                <a:cs typeface="Times New Roman" panose="02020603050405020304" pitchFamily="18" charset="0"/>
                <a:sym typeface="Arial" panose="00000000000000000000"/>
              </a:rPr>
              <a:t>Scanner 3D</a:t>
            </a:r>
          </a:p>
        </p:txBody>
      </p:sp>
      <p:sp>
        <p:nvSpPr>
          <p:cNvPr id="50" name="object 11"/>
          <p:cNvSpPr/>
          <p:nvPr/>
        </p:nvSpPr>
        <p:spPr>
          <a:xfrm>
            <a:off x="4142284" y="8734028"/>
            <a:ext cx="2113924" cy="897048"/>
          </a:xfrm>
          <a:prstGeom prst="rect">
            <a:avLst/>
          </a:prstGeom>
          <a:blipFill>
            <a:blip r:embed="rId7" cstate="print"/>
            <a:stretch>
              <a:fillRect/>
            </a:stretch>
          </a:blipFill>
        </p:spPr>
        <p:txBody>
          <a:bodyPr wrap="square" lIns="0" tIns="0" rIns="0" bIns="0" rtlCol="0"/>
          <a:lstStyle/>
          <a:p>
            <a:endParaRPr/>
          </a:p>
        </p:txBody>
      </p:sp>
      <p:sp>
        <p:nvSpPr>
          <p:cNvPr id="44"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309052"/>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41" name="Espace réservé du numéro de diapositive 4"/>
          <p:cNvSpPr txBox="1">
            <a:spLocks/>
          </p:cNvSpPr>
          <p:nvPr/>
        </p:nvSpPr>
        <p:spPr>
          <a:xfrm>
            <a:off x="6146315" y="9378597"/>
            <a:ext cx="722318" cy="527403"/>
          </a:xfrm>
          <a:prstGeom prst="rect">
            <a:avLst/>
          </a:prstGeom>
        </p:spPr>
        <p:txBody>
          <a:bodyPr vert="horz" lIns="132080" tIns="66040" rIns="132080" bIns="66040" rtlCol="0" anchor="ctr"/>
          <a:lstStyle>
            <a:defPPr>
              <a:defRPr lang="fr-FR"/>
            </a:defPPr>
            <a:lvl1pPr algn="r">
              <a:defRPr sz="1200">
                <a:solidFill>
                  <a:schemeClr val="tx1">
                    <a:tint val="75000"/>
                  </a:schemeClr>
                </a:solidFill>
              </a:defRPr>
            </a:lvl1pPr>
          </a:lstStyle>
          <a:p>
            <a:fld id="{CF4668DC-857F-487D-BFFA-8C0CA5037977}" type="slidenum">
              <a:rPr lang="fr-BE" sz="1000" smtClean="0"/>
              <a:pPr/>
              <a:t>25</a:t>
            </a:fld>
            <a:r>
              <a:rPr lang="fr-BE" sz="1000" dirty="0" smtClean="0"/>
              <a:t>/26</a:t>
            </a:r>
            <a:endParaRPr lang="fr-BE" sz="1000" dirty="0"/>
          </a:p>
        </p:txBody>
      </p:sp>
      <p:sp>
        <p:nvSpPr>
          <p:cNvPr id="54" name="Rectangle 53"/>
          <p:cNvSpPr/>
          <p:nvPr/>
        </p:nvSpPr>
        <p:spPr>
          <a:xfrm>
            <a:off x="0" y="137096"/>
            <a:ext cx="6868633" cy="400110"/>
          </a:xfrm>
          <a:prstGeom prst="rect">
            <a:avLst/>
          </a:prstGeom>
          <a:solidFill>
            <a:schemeClr val="tx2"/>
          </a:solidFill>
        </p:spPr>
        <p:txBody>
          <a:bodyPr wrap="square">
            <a:spAutoFit/>
          </a:bodyPr>
          <a:lstStyle/>
          <a:p>
            <a:pPr indent="330190" algn="ctr">
              <a:buClr>
                <a:schemeClr val="dk2"/>
              </a:buClr>
              <a:buSzPct val="100000"/>
            </a:pPr>
            <a:r>
              <a:rPr lang="fr-FR" sz="2000" b="1" dirty="0">
                <a:solidFill>
                  <a:schemeClr val="bg1">
                    <a:lumMod val="95000"/>
                  </a:schemeClr>
                </a:solidFill>
                <a:latin typeface="Times New Roman" panose="02020603050405020304" pitchFamily="18" charset="0"/>
                <a:ea typeface="Georgia" panose="00000000000000000000"/>
                <a:cs typeface="Times New Roman" panose="02020603050405020304" pitchFamily="18" charset="0"/>
                <a:sym typeface="Georgia" panose="00000000000000000000"/>
              </a:rPr>
              <a:t>Nos Clients</a:t>
            </a:r>
          </a:p>
        </p:txBody>
      </p:sp>
      <p:pic>
        <p:nvPicPr>
          <p:cNvPr id="13" name="Picture 9" descr="\\POSTE2-PC\en cours\Travaux 2014\DONNEE POUR HAYAT\terraModus_siteV4_14102014\images\automot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5702" y="4509705"/>
            <a:ext cx="1216971" cy="64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hp4520s\Desktop\téléchargemen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7393" y="3681138"/>
            <a:ext cx="1189113" cy="5160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POSTE2-PC\en cours\Travaux 2014\DONNEE POUR HAYAT\terraModus_siteV4_14102014\images\logo-foncière chellah.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6409" y="3666474"/>
            <a:ext cx="1077204" cy="5227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6" cstate="print"/>
          <a:srcRect/>
          <a:stretch>
            <a:fillRect/>
          </a:stretch>
        </p:blipFill>
        <p:spPr bwMode="auto">
          <a:xfrm>
            <a:off x="1601524" y="2020752"/>
            <a:ext cx="501380" cy="492884"/>
          </a:xfrm>
          <a:prstGeom prst="rect">
            <a:avLst/>
          </a:prstGeom>
          <a:noFill/>
          <a:ln w="9525">
            <a:noFill/>
            <a:miter lim="800000"/>
            <a:headEnd/>
            <a:tailEnd/>
          </a:ln>
        </p:spPr>
      </p:pic>
      <p:pic>
        <p:nvPicPr>
          <p:cNvPr id="17" name="Picture 4"/>
          <p:cNvPicPr>
            <a:picLocks noChangeAspect="1" noChangeArrowheads="1"/>
          </p:cNvPicPr>
          <p:nvPr/>
        </p:nvPicPr>
        <p:blipFill>
          <a:blip r:embed="rId7" cstate="print"/>
          <a:srcRect/>
          <a:stretch>
            <a:fillRect/>
          </a:stretch>
        </p:blipFill>
        <p:spPr bwMode="auto">
          <a:xfrm>
            <a:off x="4413786" y="4573474"/>
            <a:ext cx="565289" cy="565289"/>
          </a:xfrm>
          <a:prstGeom prst="rect">
            <a:avLst/>
          </a:prstGeom>
          <a:noFill/>
          <a:ln w="9525">
            <a:noFill/>
            <a:miter lim="800000"/>
            <a:headEnd/>
            <a:tailEnd/>
          </a:ln>
        </p:spPr>
      </p:pic>
      <p:pic>
        <p:nvPicPr>
          <p:cNvPr id="18" name="Picture 7"/>
          <p:cNvPicPr>
            <a:picLocks noChangeAspect="1" noChangeArrowheads="1"/>
          </p:cNvPicPr>
          <p:nvPr/>
        </p:nvPicPr>
        <p:blipFill>
          <a:blip r:embed="rId8" cstate="print"/>
          <a:srcRect/>
          <a:stretch>
            <a:fillRect/>
          </a:stretch>
        </p:blipFill>
        <p:spPr bwMode="auto">
          <a:xfrm>
            <a:off x="917524" y="3608300"/>
            <a:ext cx="684000" cy="684000"/>
          </a:xfrm>
          <a:prstGeom prst="rect">
            <a:avLst/>
          </a:prstGeom>
          <a:noFill/>
          <a:ln w="9525">
            <a:noFill/>
            <a:miter lim="800000"/>
            <a:headEnd/>
            <a:tailEnd/>
          </a:ln>
        </p:spPr>
      </p:pic>
      <p:pic>
        <p:nvPicPr>
          <p:cNvPr id="19" name="Picture 9"/>
          <p:cNvPicPr>
            <a:picLocks noChangeAspect="1" noChangeArrowheads="1"/>
          </p:cNvPicPr>
          <p:nvPr/>
        </p:nvPicPr>
        <p:blipFill>
          <a:blip r:embed="rId9" cstate="print"/>
          <a:srcRect/>
          <a:stretch>
            <a:fillRect/>
          </a:stretch>
        </p:blipFill>
        <p:spPr bwMode="auto">
          <a:xfrm>
            <a:off x="5383999" y="3558264"/>
            <a:ext cx="684000" cy="674880"/>
          </a:xfrm>
          <a:prstGeom prst="rect">
            <a:avLst/>
          </a:prstGeom>
          <a:noFill/>
          <a:ln w="9525">
            <a:noFill/>
            <a:miter lim="800000"/>
            <a:headEnd/>
            <a:tailEnd/>
          </a:ln>
        </p:spPr>
      </p:pic>
      <p:pic>
        <p:nvPicPr>
          <p:cNvPr id="20" name="Picture 10"/>
          <p:cNvPicPr>
            <a:picLocks noChangeAspect="1" noChangeArrowheads="1"/>
          </p:cNvPicPr>
          <p:nvPr/>
        </p:nvPicPr>
        <p:blipFill>
          <a:blip r:embed="rId10" cstate="print"/>
          <a:srcRect/>
          <a:stretch>
            <a:fillRect/>
          </a:stretch>
        </p:blipFill>
        <p:spPr bwMode="auto">
          <a:xfrm>
            <a:off x="121703" y="3607951"/>
            <a:ext cx="591854" cy="637383"/>
          </a:xfrm>
          <a:prstGeom prst="rect">
            <a:avLst/>
          </a:prstGeom>
          <a:noFill/>
          <a:ln w="9525">
            <a:noFill/>
            <a:miter lim="800000"/>
            <a:headEnd/>
            <a:tailEnd/>
          </a:ln>
        </p:spPr>
      </p:pic>
      <p:pic>
        <p:nvPicPr>
          <p:cNvPr id="21" name="Image 20" descr="gtn.PNG"/>
          <p:cNvPicPr>
            <a:picLocks noChangeAspect="1"/>
          </p:cNvPicPr>
          <p:nvPr/>
        </p:nvPicPr>
        <p:blipFill>
          <a:blip r:embed="rId11" cstate="print"/>
          <a:stretch>
            <a:fillRect/>
          </a:stretch>
        </p:blipFill>
        <p:spPr>
          <a:xfrm>
            <a:off x="87118" y="4633651"/>
            <a:ext cx="1407273" cy="333308"/>
          </a:xfrm>
          <a:prstGeom prst="rect">
            <a:avLst/>
          </a:prstGeom>
        </p:spPr>
      </p:pic>
      <p:pic>
        <p:nvPicPr>
          <p:cNvPr id="22" name="Picture 3"/>
          <p:cNvPicPr>
            <a:picLocks noChangeAspect="1" noChangeArrowheads="1"/>
          </p:cNvPicPr>
          <p:nvPr/>
        </p:nvPicPr>
        <p:blipFill>
          <a:blip r:embed="rId12" cstate="print"/>
          <a:srcRect/>
          <a:stretch>
            <a:fillRect/>
          </a:stretch>
        </p:blipFill>
        <p:spPr bwMode="auto">
          <a:xfrm>
            <a:off x="2421559" y="1031871"/>
            <a:ext cx="410272" cy="415944"/>
          </a:xfrm>
          <a:prstGeom prst="rect">
            <a:avLst/>
          </a:prstGeom>
          <a:noFill/>
          <a:ln w="9525">
            <a:noFill/>
            <a:miter lim="800000"/>
            <a:headEnd/>
            <a:tailEnd/>
          </a:ln>
          <a:effectLst/>
        </p:spPr>
      </p:pic>
      <p:pic>
        <p:nvPicPr>
          <p:cNvPr id="23" name="Picture 6" descr="C:\Users\siham\Desktop\h_01.gif"/>
          <p:cNvPicPr>
            <a:picLocks noChangeAspect="1" noChangeArrowheads="1"/>
          </p:cNvPicPr>
          <p:nvPr/>
        </p:nvPicPr>
        <p:blipFill>
          <a:blip r:embed="rId13" cstate="print"/>
          <a:srcRect/>
          <a:stretch>
            <a:fillRect/>
          </a:stretch>
        </p:blipFill>
        <p:spPr bwMode="auto">
          <a:xfrm>
            <a:off x="3231293" y="4616904"/>
            <a:ext cx="936000" cy="522600"/>
          </a:xfrm>
          <a:prstGeom prst="rect">
            <a:avLst/>
          </a:prstGeom>
          <a:noFill/>
        </p:spPr>
      </p:pic>
      <p:pic>
        <p:nvPicPr>
          <p:cNvPr id="24" name="Picture 5" descr="C:\Users\siham\Desktop\logo_ocp.jpg"/>
          <p:cNvPicPr>
            <a:picLocks noChangeAspect="1" noChangeArrowheads="1"/>
          </p:cNvPicPr>
          <p:nvPr/>
        </p:nvPicPr>
        <p:blipFill>
          <a:blip r:embed="rId14" cstate="print"/>
          <a:srcRect/>
          <a:stretch>
            <a:fillRect/>
          </a:stretch>
        </p:blipFill>
        <p:spPr bwMode="auto">
          <a:xfrm>
            <a:off x="858736" y="2005806"/>
            <a:ext cx="617078" cy="514231"/>
          </a:xfrm>
          <a:prstGeom prst="rect">
            <a:avLst/>
          </a:prstGeom>
          <a:noFill/>
        </p:spPr>
      </p:pic>
      <p:pic>
        <p:nvPicPr>
          <p:cNvPr id="25" name="Picture 2" descr="C:\Users\siham\Desktop\Logo_cdg.JPG"/>
          <p:cNvPicPr>
            <a:picLocks noChangeAspect="1" noChangeArrowheads="1"/>
          </p:cNvPicPr>
          <p:nvPr/>
        </p:nvPicPr>
        <p:blipFill>
          <a:blip r:embed="rId15" cstate="print"/>
          <a:srcRect/>
          <a:stretch>
            <a:fillRect/>
          </a:stretch>
        </p:blipFill>
        <p:spPr bwMode="auto">
          <a:xfrm>
            <a:off x="4413786" y="2005806"/>
            <a:ext cx="620447" cy="542891"/>
          </a:xfrm>
          <a:prstGeom prst="rect">
            <a:avLst/>
          </a:prstGeom>
          <a:noFill/>
        </p:spPr>
      </p:pic>
      <p:pic>
        <p:nvPicPr>
          <p:cNvPr id="26" name="Picture 14" descr="\\POSTE2-PC\en cours\Travaux 2014\DONNEE POUR HAYAT\terraModus_siteV4_14102014\images\masen.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146117" y="5419493"/>
            <a:ext cx="814394" cy="3500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02190" y="2013118"/>
            <a:ext cx="635769" cy="54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Image 2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909" y="2684051"/>
            <a:ext cx="1245748" cy="538602"/>
          </a:xfrm>
          <a:prstGeom prst="rect">
            <a:avLst/>
          </a:prstGeom>
        </p:spPr>
      </p:pic>
      <p:pic>
        <p:nvPicPr>
          <p:cNvPr id="29" name="Image 2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5937" y="1957298"/>
            <a:ext cx="691382" cy="594867"/>
          </a:xfrm>
          <a:prstGeom prst="rect">
            <a:avLst/>
          </a:prstGeom>
          <a:solidFill>
            <a:schemeClr val="bg1"/>
          </a:solidFill>
        </p:spPr>
      </p:pic>
      <p:pic>
        <p:nvPicPr>
          <p:cNvPr id="30" name="Image 2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32234" y="5907440"/>
            <a:ext cx="983649" cy="458836"/>
          </a:xfrm>
          <a:prstGeom prst="rect">
            <a:avLst/>
          </a:prstGeom>
        </p:spPr>
      </p:pic>
      <p:pic>
        <p:nvPicPr>
          <p:cNvPr id="31" name="Image 3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05556" y="2007404"/>
            <a:ext cx="510327" cy="526790"/>
          </a:xfrm>
          <a:prstGeom prst="rect">
            <a:avLst/>
          </a:prstGeom>
        </p:spPr>
      </p:pic>
      <p:pic>
        <p:nvPicPr>
          <p:cNvPr id="32" name="Image 3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465427" y="5235677"/>
            <a:ext cx="491824" cy="491824"/>
          </a:xfrm>
          <a:prstGeom prst="rect">
            <a:avLst/>
          </a:prstGeom>
        </p:spPr>
      </p:pic>
      <p:pic>
        <p:nvPicPr>
          <p:cNvPr id="33" name="Image 32"/>
          <p:cNvPicPr>
            <a:picLocks noChangeAspect="1"/>
          </p:cNvPicPr>
          <p:nvPr/>
        </p:nvPicPr>
        <p:blipFill>
          <a:blip r:embed="rId23"/>
          <a:stretch>
            <a:fillRect/>
          </a:stretch>
        </p:blipFill>
        <p:spPr>
          <a:xfrm>
            <a:off x="1707294" y="4665560"/>
            <a:ext cx="1267778" cy="470944"/>
          </a:xfrm>
          <a:prstGeom prst="rect">
            <a:avLst/>
          </a:prstGeom>
        </p:spPr>
      </p:pic>
      <p:pic>
        <p:nvPicPr>
          <p:cNvPr id="34" name="Picture 2" descr="http://www.vpn-entreprise.ma/wp-content/uploads/2014/09/logo-entreprise-fantasia-client-vpn-maro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762077" y="5246585"/>
            <a:ext cx="1001536" cy="46738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www.carlogos.org/logo/Mercedes-Benz-logo-2011-1920x1080.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183540" y="5755272"/>
            <a:ext cx="1081909" cy="60857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media.licdn.com/mpr/mpr/shrink_200_200/AAEAAQAAAAAAAAtXAAAAJDljYmFjMDcyLTJkYjYtNDY2Ny04OTZjLTliMTc0OGJiNGJmMw.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231293" y="5879981"/>
            <a:ext cx="558575" cy="558575"/>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 36"/>
          <p:cNvPicPr>
            <a:picLocks noChangeAspect="1"/>
          </p:cNvPicPr>
          <p:nvPr/>
        </p:nvPicPr>
        <p:blipFill>
          <a:blip r:embed="rId27"/>
          <a:stretch>
            <a:fillRect/>
          </a:stretch>
        </p:blipFill>
        <p:spPr>
          <a:xfrm>
            <a:off x="2908932" y="3695262"/>
            <a:ext cx="901867" cy="462114"/>
          </a:xfrm>
          <a:prstGeom prst="rect">
            <a:avLst/>
          </a:prstGeom>
        </p:spPr>
      </p:pic>
      <p:pic>
        <p:nvPicPr>
          <p:cNvPr id="38" name="Picture 2" descr="Résultat de recherche d'images pour &quot;colliers international maroc&quot;"/>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681029" y="9009785"/>
            <a:ext cx="725632" cy="4883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ésultat de recherche d'images pour &quot;cabinet lazrak&quot;"/>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6175" y="9027527"/>
            <a:ext cx="1368125" cy="3899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Résultat de recherche d'images pour &quot;capeval maroc&quot;"/>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728719" y="9044187"/>
            <a:ext cx="754977" cy="343627"/>
          </a:xfrm>
          <a:prstGeom prst="rect">
            <a:avLst/>
          </a:prstGeom>
          <a:noFill/>
          <a:extLst>
            <a:ext uri="{909E8E84-426E-40DD-AFC4-6F175D3DCCD1}">
              <a14:hiddenFill xmlns:a14="http://schemas.microsoft.com/office/drawing/2010/main">
                <a:solidFill>
                  <a:srgbClr val="FFFFFF"/>
                </a:solidFill>
              </a14:hiddenFill>
            </a:ext>
          </a:extLst>
        </p:spPr>
      </p:pic>
      <p:pic>
        <p:nvPicPr>
          <p:cNvPr id="42" name="Image 41" descr="\\POSTE2-PC\en cours\Travaux 2015\Dossier administratif 2015\Graphe edit\clients\Logo-BP-VF+S.jpg"/>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327418" y="1046466"/>
            <a:ext cx="804558" cy="506275"/>
          </a:xfrm>
          <a:prstGeom prst="rect">
            <a:avLst/>
          </a:prstGeom>
          <a:noFill/>
          <a:ln>
            <a:noFill/>
          </a:ln>
        </p:spPr>
      </p:pic>
      <p:pic>
        <p:nvPicPr>
          <p:cNvPr id="43" name="Picture 2"/>
          <p:cNvPicPr>
            <a:picLocks noChangeAspect="1" noChangeArrowheads="1"/>
          </p:cNvPicPr>
          <p:nvPr/>
        </p:nvPicPr>
        <p:blipFill>
          <a:blip r:embed="rId32"/>
          <a:srcRect/>
          <a:stretch>
            <a:fillRect/>
          </a:stretch>
        </p:blipFill>
        <p:spPr bwMode="auto">
          <a:xfrm>
            <a:off x="1366474" y="1059633"/>
            <a:ext cx="935629" cy="382046"/>
          </a:xfrm>
          <a:prstGeom prst="rect">
            <a:avLst/>
          </a:prstGeom>
          <a:noFill/>
          <a:ln w="9525">
            <a:noFill/>
            <a:miter lim="800000"/>
            <a:headEnd/>
            <a:tailEnd/>
          </a:ln>
          <a:effectLst/>
        </p:spPr>
      </p:pic>
      <p:pic>
        <p:nvPicPr>
          <p:cNvPr id="44" name="Picture 4" descr="https://www.bmcebank.ma/sites/all/themes/custom/bmcebank/images/xlogo1.png.pagespeed.ic.FVW81wuMDI.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9270" y="1138053"/>
            <a:ext cx="1146478" cy="21240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Résultat de recherche d'images pour &quot;attijari wafa&quot;"/>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938752" y="1037129"/>
            <a:ext cx="585923" cy="5461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Résultat de recherche d'images pour &quot;medz maroc&quot;"/>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492852" y="2075544"/>
            <a:ext cx="834566" cy="41728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 descr="Résultat de recherche d'images pour &quot;siemens&quot;"/>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49115" y="5192559"/>
            <a:ext cx="1160437" cy="609230"/>
          </a:xfrm>
          <a:prstGeom prst="rect">
            <a:avLst/>
          </a:prstGeom>
          <a:noFill/>
          <a:extLst>
            <a:ext uri="{909E8E84-426E-40DD-AFC4-6F175D3DCCD1}">
              <a14:hiddenFill xmlns:a14="http://schemas.microsoft.com/office/drawing/2010/main">
                <a:solidFill>
                  <a:srgbClr val="FFFFFF"/>
                </a:solidFill>
              </a14:hiddenFill>
            </a:ext>
          </a:extLst>
        </p:spPr>
      </p:pic>
      <p:pic>
        <p:nvPicPr>
          <p:cNvPr id="48" name="Image 47" descr="C:\Users\hp4520s\Desktop\eagle.hills.100_1.jpg"/>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5465957" y="4902991"/>
            <a:ext cx="898798" cy="898798"/>
          </a:xfrm>
          <a:prstGeom prst="rect">
            <a:avLst/>
          </a:prstGeom>
          <a:noFill/>
          <a:ln>
            <a:noFill/>
          </a:ln>
        </p:spPr>
      </p:pic>
      <p:pic>
        <p:nvPicPr>
          <p:cNvPr id="49" name="Image 48"/>
          <p:cNvPicPr>
            <a:picLocks noChangeAspect="1"/>
          </p:cNvPicPr>
          <p:nvPr/>
        </p:nvPicPr>
        <p:blipFill rotWithShape="1">
          <a:blip r:embed="rId38">
            <a:extLst>
              <a:ext uri="{28A0092B-C50C-407E-A947-70E740481C1C}">
                <a14:useLocalDpi xmlns:a14="http://schemas.microsoft.com/office/drawing/2010/main" val="0"/>
              </a:ext>
            </a:extLst>
          </a:blip>
          <a:srcRect l="27318" t="12489" r="27317" b="13792"/>
          <a:stretch/>
        </p:blipFill>
        <p:spPr>
          <a:xfrm>
            <a:off x="5444620" y="5731716"/>
            <a:ext cx="994263" cy="807839"/>
          </a:xfrm>
          <a:prstGeom prst="rect">
            <a:avLst/>
          </a:prstGeom>
        </p:spPr>
      </p:pic>
      <p:pic>
        <p:nvPicPr>
          <p:cNvPr id="50" name="Image 4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21703" y="5896282"/>
            <a:ext cx="1354111" cy="427490"/>
          </a:xfrm>
          <a:prstGeom prst="rect">
            <a:avLst/>
          </a:prstGeom>
        </p:spPr>
      </p:pic>
      <p:pic>
        <p:nvPicPr>
          <p:cNvPr id="51" name="Image 50"/>
          <p:cNvPicPr>
            <a:picLocks noChangeAspect="1"/>
          </p:cNvPicPr>
          <p:nvPr/>
        </p:nvPicPr>
        <p:blipFill rotWithShape="1">
          <a:blip r:embed="rId40" cstate="print">
            <a:extLst>
              <a:ext uri="{28A0092B-C50C-407E-A947-70E740481C1C}">
                <a14:useLocalDpi xmlns:a14="http://schemas.microsoft.com/office/drawing/2010/main" val="0"/>
              </a:ext>
            </a:extLst>
          </a:blip>
          <a:srcRect l="1241" t="1739" r="762" b="3975"/>
          <a:stretch/>
        </p:blipFill>
        <p:spPr>
          <a:xfrm>
            <a:off x="104284" y="6499509"/>
            <a:ext cx="2376264" cy="432048"/>
          </a:xfrm>
          <a:prstGeom prst="rect">
            <a:avLst/>
          </a:prstGeom>
        </p:spPr>
      </p:pic>
      <p:pic>
        <p:nvPicPr>
          <p:cNvPr id="52" name="Picture 14" descr="Résultat de recherche d'images pour &quot;CBRE&quot;"/>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3706328" y="8965583"/>
            <a:ext cx="837953" cy="487415"/>
          </a:xfrm>
          <a:prstGeom prst="rect">
            <a:avLst/>
          </a:prstGeom>
          <a:noFill/>
          <a:extLst>
            <a:ext uri="{909E8E84-426E-40DD-AFC4-6F175D3DCCD1}">
              <a14:hiddenFill xmlns:a14="http://schemas.microsoft.com/office/drawing/2010/main">
                <a:solidFill>
                  <a:srgbClr val="FFFFFF"/>
                </a:solidFill>
              </a14:hiddenFill>
            </a:ext>
          </a:extLst>
        </p:spPr>
      </p:pic>
      <p:sp>
        <p:nvSpPr>
          <p:cNvPr id="53" name="ZoneTexte 52"/>
          <p:cNvSpPr txBox="1"/>
          <p:nvPr/>
        </p:nvSpPr>
        <p:spPr>
          <a:xfrm>
            <a:off x="0" y="708685"/>
            <a:ext cx="6858000" cy="240867"/>
          </a:xfrm>
          <a:prstGeom prst="rect">
            <a:avLst/>
          </a:prstGeom>
          <a:solidFill>
            <a:schemeClr val="bg1">
              <a:lumMod val="85000"/>
            </a:schemeClr>
          </a:solidFill>
          <a:ln>
            <a:noFill/>
          </a:ln>
        </p:spPr>
        <p:txBody>
          <a:bodyPr lIns="91425" tIns="91425" rIns="91425" bIns="91425"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pPr algn="ctr"/>
            <a:r>
              <a:rPr lang="fr-FR" dirty="0"/>
              <a:t>Banque</a:t>
            </a:r>
          </a:p>
        </p:txBody>
      </p:sp>
      <p:sp>
        <p:nvSpPr>
          <p:cNvPr id="55" name="ZoneTexte 54"/>
          <p:cNvSpPr txBox="1"/>
          <p:nvPr/>
        </p:nvSpPr>
        <p:spPr>
          <a:xfrm>
            <a:off x="0" y="1629313"/>
            <a:ext cx="6858000" cy="264733"/>
          </a:xfrm>
          <a:prstGeom prst="rect">
            <a:avLst/>
          </a:prstGeom>
          <a:solidFill>
            <a:schemeClr val="bg1">
              <a:lumMod val="85000"/>
            </a:schemeClr>
          </a:solidFill>
          <a:ln>
            <a:noFill/>
          </a:ln>
        </p:spPr>
        <p:txBody>
          <a:bodyPr lIns="91425" tIns="91425" rIns="91425" bIns="91425"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pPr algn="ctr"/>
            <a:r>
              <a:rPr lang="fr-FR" dirty="0"/>
              <a:t>Institutionnel</a:t>
            </a:r>
          </a:p>
        </p:txBody>
      </p:sp>
      <p:sp>
        <p:nvSpPr>
          <p:cNvPr id="56" name="ZoneTexte 55"/>
          <p:cNvSpPr txBox="1"/>
          <p:nvPr/>
        </p:nvSpPr>
        <p:spPr>
          <a:xfrm>
            <a:off x="2" y="3192280"/>
            <a:ext cx="6857998" cy="226134"/>
          </a:xfrm>
          <a:prstGeom prst="rect">
            <a:avLst/>
          </a:prstGeom>
          <a:solidFill>
            <a:schemeClr val="bg1">
              <a:lumMod val="85000"/>
            </a:schemeClr>
          </a:solidFill>
          <a:ln>
            <a:noFill/>
          </a:ln>
        </p:spPr>
        <p:txBody>
          <a:bodyPr lIns="91425" tIns="91425" rIns="91425" bIns="91425"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pPr algn="ctr"/>
            <a:r>
              <a:rPr lang="fr-FR" dirty="0"/>
              <a:t>Promoteur immobilier</a:t>
            </a:r>
          </a:p>
        </p:txBody>
      </p:sp>
      <p:sp>
        <p:nvSpPr>
          <p:cNvPr id="57" name="ZoneTexte 56"/>
          <p:cNvSpPr txBox="1"/>
          <p:nvPr/>
        </p:nvSpPr>
        <p:spPr>
          <a:xfrm>
            <a:off x="1" y="4365617"/>
            <a:ext cx="6868632" cy="226929"/>
          </a:xfrm>
          <a:prstGeom prst="rect">
            <a:avLst/>
          </a:prstGeom>
          <a:solidFill>
            <a:schemeClr val="bg1">
              <a:lumMod val="85000"/>
            </a:schemeClr>
          </a:solidFill>
          <a:ln>
            <a:noFill/>
          </a:ln>
        </p:spPr>
        <p:txBody>
          <a:bodyPr lIns="91425" tIns="91425" rIns="91425" bIns="91425"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pPr algn="ctr"/>
            <a:r>
              <a:rPr lang="fr-FR" dirty="0"/>
              <a:t>Investisseur et société</a:t>
            </a:r>
          </a:p>
        </p:txBody>
      </p:sp>
      <p:sp>
        <p:nvSpPr>
          <p:cNvPr id="58" name="ZoneTexte 57"/>
          <p:cNvSpPr txBox="1"/>
          <p:nvPr/>
        </p:nvSpPr>
        <p:spPr>
          <a:xfrm>
            <a:off x="-25599" y="8689600"/>
            <a:ext cx="6883599" cy="212521"/>
          </a:xfrm>
          <a:prstGeom prst="rect">
            <a:avLst/>
          </a:prstGeom>
          <a:solidFill>
            <a:schemeClr val="bg1">
              <a:lumMod val="85000"/>
            </a:schemeClr>
          </a:solidFill>
          <a:ln>
            <a:noFill/>
          </a:ln>
        </p:spPr>
        <p:txBody>
          <a:bodyPr lIns="91425" tIns="91425" rIns="91425" bIns="91425" anchor="ctr" anchorCtr="0">
            <a:noAutofit/>
          </a:bodyPr>
          <a:lstStyle>
            <a:defPPr marR="0" algn="l" rtl="0">
              <a:lnSpc>
                <a:spcPct val="100000"/>
              </a:lnSpc>
              <a:spcBef>
                <a:spcPts val="0"/>
              </a:spcBef>
              <a:spcAft>
                <a:spcPts val="0"/>
              </a:spcAft>
              <a:defRPr lang="fr-FR"/>
            </a:defPPr>
            <a:lvl1pPr marR="0" indent="228600">
              <a:lnSpc>
                <a:spcPct val="100000"/>
              </a:lnSpc>
              <a:spcBef>
                <a:spcPts val="0"/>
              </a:spcBef>
              <a:spcAft>
                <a:spcPts val="0"/>
              </a:spcAft>
              <a:buClr>
                <a:schemeClr val="dk1"/>
              </a:buClr>
              <a:buSzPct val="100000"/>
              <a:buFont typeface="Arial"/>
              <a:buNone/>
              <a:defRPr sz="1600" b="1" i="0" u="none" strike="noStrike" cap="none" baseline="0">
                <a:solidFill>
                  <a:schemeClr val="tx2"/>
                </a:solidFill>
                <a:latin typeface="Calibri" panose="020F0502020204030204" pitchFamily="34" charset="0"/>
                <a:ea typeface="Arial" panose="00000000000000000000"/>
                <a:cs typeface="Arial" panose="00000000000000000000"/>
              </a:defRPr>
            </a:lvl1pPr>
            <a:lvl2pPr marL="0" marR="0" indent="228600">
              <a:lnSpc>
                <a:spcPct val="100000"/>
              </a:lnSpc>
              <a:spcBef>
                <a:spcPts val="0"/>
              </a:spcBef>
              <a:spcAft>
                <a:spcPts val="0"/>
              </a:spcAft>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2pPr>
            <a:lvl3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3pPr>
            <a:lvl4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4pPr>
            <a:lvl5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5pPr>
            <a:lvl6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6pPr>
            <a:lvl7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7pPr>
            <a:lvl8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8pPr>
            <a:lvl9pPr marL="0" indent="228600">
              <a:spcBef>
                <a:spcPts val="0"/>
              </a:spcBef>
              <a:buClr>
                <a:schemeClr val="dk1"/>
              </a:buClr>
              <a:buSzPct val="100000"/>
              <a:buFont typeface="Arial"/>
              <a:buNone/>
              <a:defRPr sz="3600" b="1" i="0" u="none" strike="noStrike" cap="none" baseline="0">
                <a:solidFill>
                  <a:schemeClr val="dk1"/>
                </a:solidFill>
                <a:latin typeface="Arial" panose="00000000000000000000"/>
                <a:ea typeface="Arial" panose="00000000000000000000"/>
                <a:cs typeface="Arial" panose="00000000000000000000"/>
              </a:defRPr>
            </a:lvl9pPr>
          </a:lstStyle>
          <a:p>
            <a:pPr algn="ctr"/>
            <a:r>
              <a:rPr lang="fr-FR" dirty="0"/>
              <a:t>Confrère</a:t>
            </a:r>
          </a:p>
        </p:txBody>
      </p:sp>
      <p:pic>
        <p:nvPicPr>
          <p:cNvPr id="59" name="Image 58"/>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212415" y="1083650"/>
            <a:ext cx="901245" cy="418957"/>
          </a:xfrm>
          <a:prstGeom prst="rect">
            <a:avLst/>
          </a:prstGeom>
        </p:spPr>
      </p:pic>
      <p:pic>
        <p:nvPicPr>
          <p:cNvPr id="60" name="Image 5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605453" y="1001826"/>
            <a:ext cx="641526" cy="577374"/>
          </a:xfrm>
          <a:prstGeom prst="rect">
            <a:avLst/>
          </a:prstGeom>
        </p:spPr>
      </p:pic>
      <p:pic>
        <p:nvPicPr>
          <p:cNvPr id="61" name="Image 60"/>
          <p:cNvPicPr>
            <a:picLocks noChangeAspect="1"/>
          </p:cNvPicPr>
          <p:nvPr/>
        </p:nvPicPr>
        <p:blipFill rotWithShape="1">
          <a:blip r:embed="rId44">
            <a:extLst>
              <a:ext uri="{28A0092B-C50C-407E-A947-70E740481C1C}">
                <a14:useLocalDpi xmlns:a14="http://schemas.microsoft.com/office/drawing/2010/main" val="0"/>
              </a:ext>
            </a:extLst>
          </a:blip>
          <a:srcRect l="34058" t="2043" r="52292" b="87432"/>
          <a:stretch/>
        </p:blipFill>
        <p:spPr>
          <a:xfrm>
            <a:off x="5894187" y="1948026"/>
            <a:ext cx="858283" cy="660218"/>
          </a:xfrm>
          <a:prstGeom prst="rect">
            <a:avLst/>
          </a:prstGeom>
        </p:spPr>
      </p:pic>
      <p:pic>
        <p:nvPicPr>
          <p:cNvPr id="62" name="Image 61"/>
          <p:cNvPicPr>
            <a:picLocks noChangeAspect="1"/>
          </p:cNvPicPr>
          <p:nvPr/>
        </p:nvPicPr>
        <p:blipFill rotWithShape="1">
          <a:blip r:embed="rId44">
            <a:extLst>
              <a:ext uri="{28A0092B-C50C-407E-A947-70E740481C1C}">
                <a14:useLocalDpi xmlns:a14="http://schemas.microsoft.com/office/drawing/2010/main" val="0"/>
              </a:ext>
            </a:extLst>
          </a:blip>
          <a:srcRect l="79122" t="74614" r="4078" b="15913"/>
          <a:stretch/>
        </p:blipFill>
        <p:spPr>
          <a:xfrm>
            <a:off x="2796384" y="6442953"/>
            <a:ext cx="977510" cy="549849"/>
          </a:xfrm>
          <a:prstGeom prst="rect">
            <a:avLst/>
          </a:prstGeom>
        </p:spPr>
      </p:pic>
      <p:pic>
        <p:nvPicPr>
          <p:cNvPr id="63" name="Image 62"/>
          <p:cNvPicPr>
            <a:picLocks noChangeAspect="1"/>
          </p:cNvPicPr>
          <p:nvPr/>
        </p:nvPicPr>
        <p:blipFill rotWithShape="1">
          <a:blip r:embed="rId44">
            <a:extLst>
              <a:ext uri="{28A0092B-C50C-407E-A947-70E740481C1C}">
                <a14:useLocalDpi xmlns:a14="http://schemas.microsoft.com/office/drawing/2010/main" val="0"/>
              </a:ext>
            </a:extLst>
          </a:blip>
          <a:srcRect l="82272" t="31456" r="5128" b="59070"/>
          <a:stretch/>
        </p:blipFill>
        <p:spPr>
          <a:xfrm>
            <a:off x="5091123" y="1957669"/>
            <a:ext cx="857870" cy="643402"/>
          </a:xfrm>
          <a:prstGeom prst="rect">
            <a:avLst/>
          </a:prstGeom>
        </p:spPr>
      </p:pic>
      <p:pic>
        <p:nvPicPr>
          <p:cNvPr id="64" name="Image 63"/>
          <p:cNvPicPr>
            <a:picLocks noChangeAspect="1"/>
          </p:cNvPicPr>
          <p:nvPr/>
        </p:nvPicPr>
        <p:blipFill rotWithShape="1">
          <a:blip r:embed="rId44">
            <a:extLst>
              <a:ext uri="{28A0092B-C50C-407E-A947-70E740481C1C}">
                <a14:useLocalDpi xmlns:a14="http://schemas.microsoft.com/office/drawing/2010/main" val="0"/>
              </a:ext>
            </a:extLst>
          </a:blip>
          <a:srcRect l="37001" t="41860" r="24150" b="47614"/>
          <a:stretch/>
        </p:blipFill>
        <p:spPr>
          <a:xfrm>
            <a:off x="107757" y="7033355"/>
            <a:ext cx="2226097" cy="601648"/>
          </a:xfrm>
          <a:prstGeom prst="rect">
            <a:avLst/>
          </a:prstGeom>
        </p:spPr>
      </p:pic>
      <p:pic>
        <p:nvPicPr>
          <p:cNvPr id="65" name="Image 64"/>
          <p:cNvPicPr>
            <a:picLocks noChangeAspect="1"/>
          </p:cNvPicPr>
          <p:nvPr/>
        </p:nvPicPr>
        <p:blipFill rotWithShape="1">
          <a:blip r:embed="rId44">
            <a:extLst>
              <a:ext uri="{28A0092B-C50C-407E-A947-70E740481C1C}">
                <a14:useLocalDpi xmlns:a14="http://schemas.microsoft.com/office/drawing/2010/main" val="0"/>
              </a:ext>
            </a:extLst>
          </a:blip>
          <a:srcRect l="70601" t="63965" r="15749" b="25508"/>
          <a:stretch/>
        </p:blipFill>
        <p:spPr>
          <a:xfrm>
            <a:off x="2588571" y="6955636"/>
            <a:ext cx="936104" cy="720080"/>
          </a:xfrm>
          <a:prstGeom prst="rect">
            <a:avLst/>
          </a:prstGeom>
        </p:spPr>
      </p:pic>
      <p:pic>
        <p:nvPicPr>
          <p:cNvPr id="66" name="Image 65"/>
          <p:cNvPicPr>
            <a:picLocks noChangeAspect="1"/>
          </p:cNvPicPr>
          <p:nvPr/>
        </p:nvPicPr>
        <p:blipFill rotWithShape="1">
          <a:blip r:embed="rId44">
            <a:extLst>
              <a:ext uri="{28A0092B-C50C-407E-A947-70E740481C1C}">
                <a14:useLocalDpi xmlns:a14="http://schemas.microsoft.com/office/drawing/2010/main" val="0"/>
              </a:ext>
            </a:extLst>
          </a:blip>
          <a:srcRect l="29650" t="13439" r="54600" b="80245"/>
          <a:stretch/>
        </p:blipFill>
        <p:spPr>
          <a:xfrm>
            <a:off x="4030633" y="6483693"/>
            <a:ext cx="1080120" cy="432048"/>
          </a:xfrm>
          <a:prstGeom prst="rect">
            <a:avLst/>
          </a:prstGeom>
        </p:spPr>
      </p:pic>
      <p:pic>
        <p:nvPicPr>
          <p:cNvPr id="67" name="Image 66"/>
          <p:cNvPicPr>
            <a:picLocks noChangeAspect="1"/>
          </p:cNvPicPr>
          <p:nvPr/>
        </p:nvPicPr>
        <p:blipFill rotWithShape="1">
          <a:blip r:embed="rId44">
            <a:extLst>
              <a:ext uri="{28A0092B-C50C-407E-A947-70E740481C1C}">
                <a14:useLocalDpi xmlns:a14="http://schemas.microsoft.com/office/drawing/2010/main" val="0"/>
              </a:ext>
            </a:extLst>
          </a:blip>
          <a:srcRect l="47501" t="23966" r="38849" b="69719"/>
          <a:stretch/>
        </p:blipFill>
        <p:spPr>
          <a:xfrm>
            <a:off x="3614075" y="7139489"/>
            <a:ext cx="936105" cy="432048"/>
          </a:xfrm>
          <a:prstGeom prst="rect">
            <a:avLst/>
          </a:prstGeom>
        </p:spPr>
      </p:pic>
      <p:pic>
        <p:nvPicPr>
          <p:cNvPr id="68" name="Image 67"/>
          <p:cNvPicPr>
            <a:picLocks noChangeAspect="1"/>
          </p:cNvPicPr>
          <p:nvPr/>
        </p:nvPicPr>
        <p:blipFill rotWithShape="1">
          <a:blip r:embed="rId44">
            <a:extLst>
              <a:ext uri="{28A0092B-C50C-407E-A947-70E740481C1C}">
                <a14:useLocalDpi xmlns:a14="http://schemas.microsoft.com/office/drawing/2010/main" val="0"/>
              </a:ext>
            </a:extLst>
          </a:blip>
          <a:srcRect l="66400" t="32387" r="19950" b="59193"/>
          <a:stretch/>
        </p:blipFill>
        <p:spPr>
          <a:xfrm>
            <a:off x="5428651" y="6437291"/>
            <a:ext cx="936104" cy="576064"/>
          </a:xfrm>
          <a:prstGeom prst="rect">
            <a:avLst/>
          </a:prstGeom>
        </p:spPr>
      </p:pic>
      <p:pic>
        <p:nvPicPr>
          <p:cNvPr id="69" name="Image 68"/>
          <p:cNvPicPr>
            <a:picLocks noChangeAspect="1"/>
          </p:cNvPicPr>
          <p:nvPr/>
        </p:nvPicPr>
        <p:blipFill rotWithShape="1">
          <a:blip r:embed="rId44">
            <a:extLst>
              <a:ext uri="{28A0092B-C50C-407E-A947-70E740481C1C}">
                <a14:useLocalDpi xmlns:a14="http://schemas.microsoft.com/office/drawing/2010/main" val="0"/>
              </a:ext>
            </a:extLst>
          </a:blip>
          <a:srcRect l="33852" t="71334" r="55649" b="16034"/>
          <a:stretch/>
        </p:blipFill>
        <p:spPr>
          <a:xfrm>
            <a:off x="5836356" y="6966169"/>
            <a:ext cx="557362" cy="668834"/>
          </a:xfrm>
          <a:prstGeom prst="rect">
            <a:avLst/>
          </a:prstGeom>
        </p:spPr>
      </p:pic>
      <p:pic>
        <p:nvPicPr>
          <p:cNvPr id="70" name="Image 69"/>
          <p:cNvPicPr>
            <a:picLocks noChangeAspect="1"/>
          </p:cNvPicPr>
          <p:nvPr/>
        </p:nvPicPr>
        <p:blipFill rotWithShape="1">
          <a:blip r:embed="rId44">
            <a:extLst>
              <a:ext uri="{28A0092B-C50C-407E-A947-70E740481C1C}">
                <a14:useLocalDpi xmlns:a14="http://schemas.microsoft.com/office/drawing/2010/main" val="0"/>
              </a:ext>
            </a:extLst>
          </a:blip>
          <a:srcRect l="28601" t="65018" r="56699" b="28666"/>
          <a:stretch/>
        </p:blipFill>
        <p:spPr>
          <a:xfrm>
            <a:off x="4717887" y="7083078"/>
            <a:ext cx="1008112" cy="432048"/>
          </a:xfrm>
          <a:prstGeom prst="rect">
            <a:avLst/>
          </a:prstGeom>
        </p:spPr>
      </p:pic>
      <p:pic>
        <p:nvPicPr>
          <p:cNvPr id="71" name="Image 70"/>
          <p:cNvPicPr>
            <a:picLocks noChangeAspect="1"/>
          </p:cNvPicPr>
          <p:nvPr/>
        </p:nvPicPr>
        <p:blipFill rotWithShape="1">
          <a:blip r:embed="rId44">
            <a:extLst>
              <a:ext uri="{28A0092B-C50C-407E-A947-70E740481C1C}">
                <a14:useLocalDpi xmlns:a14="http://schemas.microsoft.com/office/drawing/2010/main" val="0"/>
              </a:ext>
            </a:extLst>
          </a:blip>
          <a:srcRect l="17051" t="63966" r="73499" b="25508"/>
          <a:stretch/>
        </p:blipFill>
        <p:spPr>
          <a:xfrm>
            <a:off x="1536196" y="2601071"/>
            <a:ext cx="525396" cy="583773"/>
          </a:xfrm>
          <a:prstGeom prst="rect">
            <a:avLst/>
          </a:prstGeom>
        </p:spPr>
      </p:pic>
      <p:pic>
        <p:nvPicPr>
          <p:cNvPr id="72" name="Image 71"/>
          <p:cNvPicPr>
            <a:picLocks noChangeAspect="1"/>
          </p:cNvPicPr>
          <p:nvPr/>
        </p:nvPicPr>
        <p:blipFill rotWithShape="1">
          <a:blip r:embed="rId44">
            <a:extLst>
              <a:ext uri="{28A0092B-C50C-407E-A947-70E740481C1C}">
                <a14:useLocalDpi xmlns:a14="http://schemas.microsoft.com/office/drawing/2010/main" val="0"/>
              </a:ext>
            </a:extLst>
          </a:blip>
          <a:srcRect l="2351" t="66071" r="85049" b="27613"/>
          <a:stretch/>
        </p:blipFill>
        <p:spPr>
          <a:xfrm>
            <a:off x="46175" y="7698301"/>
            <a:ext cx="864096" cy="432048"/>
          </a:xfrm>
          <a:prstGeom prst="rect">
            <a:avLst/>
          </a:prstGeom>
        </p:spPr>
      </p:pic>
      <p:pic>
        <p:nvPicPr>
          <p:cNvPr id="73" name="Image 72"/>
          <p:cNvPicPr>
            <a:picLocks noChangeAspect="1"/>
          </p:cNvPicPr>
          <p:nvPr/>
        </p:nvPicPr>
        <p:blipFill rotWithShape="1">
          <a:blip r:embed="rId44">
            <a:extLst>
              <a:ext uri="{28A0092B-C50C-407E-A947-70E740481C1C}">
                <a14:useLocalDpi xmlns:a14="http://schemas.microsoft.com/office/drawing/2010/main" val="0"/>
              </a:ext>
            </a:extLst>
          </a:blip>
          <a:srcRect l="82150" t="12387" r="4200" b="79192"/>
          <a:stretch/>
        </p:blipFill>
        <p:spPr>
          <a:xfrm>
            <a:off x="993036" y="7606195"/>
            <a:ext cx="936105" cy="576064"/>
          </a:xfrm>
          <a:prstGeom prst="rect">
            <a:avLst/>
          </a:prstGeom>
        </p:spPr>
      </p:pic>
      <p:pic>
        <p:nvPicPr>
          <p:cNvPr id="74" name="Image 73"/>
          <p:cNvPicPr>
            <a:picLocks noChangeAspect="1"/>
          </p:cNvPicPr>
          <p:nvPr/>
        </p:nvPicPr>
        <p:blipFill rotWithShape="1">
          <a:blip r:embed="rId44">
            <a:extLst>
              <a:ext uri="{28A0092B-C50C-407E-A947-70E740481C1C}">
                <a14:useLocalDpi xmlns:a14="http://schemas.microsoft.com/office/drawing/2010/main" val="0"/>
              </a:ext>
            </a:extLst>
          </a:blip>
          <a:srcRect l="48551" t="75544" r="40949" b="16035"/>
          <a:stretch/>
        </p:blipFill>
        <p:spPr>
          <a:xfrm>
            <a:off x="1941946" y="7684895"/>
            <a:ext cx="720081" cy="576064"/>
          </a:xfrm>
          <a:prstGeom prst="rect">
            <a:avLst/>
          </a:prstGeom>
        </p:spPr>
      </p:pic>
      <p:pic>
        <p:nvPicPr>
          <p:cNvPr id="75" name="Image 74"/>
          <p:cNvPicPr>
            <a:picLocks noChangeAspect="1"/>
          </p:cNvPicPr>
          <p:nvPr/>
        </p:nvPicPr>
        <p:blipFill rotWithShape="1">
          <a:blip r:embed="rId44">
            <a:extLst>
              <a:ext uri="{28A0092B-C50C-407E-A947-70E740481C1C}">
                <a14:useLocalDpi xmlns:a14="http://schemas.microsoft.com/office/drawing/2010/main" val="0"/>
              </a:ext>
            </a:extLst>
          </a:blip>
          <a:srcRect l="2100" t="86299" r="87400" b="3174"/>
          <a:stretch/>
        </p:blipFill>
        <p:spPr>
          <a:xfrm>
            <a:off x="2744930" y="7666216"/>
            <a:ext cx="588664" cy="588664"/>
          </a:xfrm>
          <a:prstGeom prst="rect">
            <a:avLst/>
          </a:prstGeom>
        </p:spPr>
      </p:pic>
      <p:pic>
        <p:nvPicPr>
          <p:cNvPr id="76" name="Image 75"/>
          <p:cNvPicPr>
            <a:picLocks noChangeAspect="1"/>
          </p:cNvPicPr>
          <p:nvPr/>
        </p:nvPicPr>
        <p:blipFill rotWithShape="1">
          <a:blip r:embed="rId44">
            <a:extLst>
              <a:ext uri="{28A0092B-C50C-407E-A947-70E740481C1C}">
                <a14:useLocalDpi xmlns:a14="http://schemas.microsoft.com/office/drawing/2010/main" val="0"/>
              </a:ext>
            </a:extLst>
          </a:blip>
          <a:srcRect l="17850" t="24209" r="72700" b="68422"/>
          <a:stretch/>
        </p:blipFill>
        <p:spPr>
          <a:xfrm>
            <a:off x="3612119" y="7681471"/>
            <a:ext cx="745056" cy="579488"/>
          </a:xfrm>
          <a:prstGeom prst="rect">
            <a:avLst/>
          </a:prstGeom>
        </p:spPr>
      </p:pic>
      <p:pic>
        <p:nvPicPr>
          <p:cNvPr id="77" name="Image 76"/>
          <p:cNvPicPr>
            <a:picLocks noChangeAspect="1"/>
          </p:cNvPicPr>
          <p:nvPr/>
        </p:nvPicPr>
        <p:blipFill rotWithShape="1">
          <a:blip r:embed="rId44">
            <a:extLst>
              <a:ext uri="{28A0092B-C50C-407E-A947-70E740481C1C}">
                <a14:useLocalDpi xmlns:a14="http://schemas.microsoft.com/office/drawing/2010/main" val="0"/>
              </a:ext>
            </a:extLst>
          </a:blip>
          <a:srcRect l="31751" t="22913" r="55649" b="67614"/>
          <a:stretch/>
        </p:blipFill>
        <p:spPr>
          <a:xfrm>
            <a:off x="4567798" y="7579139"/>
            <a:ext cx="864097" cy="648072"/>
          </a:xfrm>
          <a:prstGeom prst="rect">
            <a:avLst/>
          </a:prstGeom>
        </p:spPr>
      </p:pic>
      <p:pic>
        <p:nvPicPr>
          <p:cNvPr id="78" name="Image 7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293283" y="1026525"/>
            <a:ext cx="438095" cy="533333"/>
          </a:xfrm>
          <a:prstGeom prst="rect">
            <a:avLst/>
          </a:prstGeom>
        </p:spPr>
      </p:pic>
      <p:pic>
        <p:nvPicPr>
          <p:cNvPr id="79" name="Image 78"/>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5787046" y="7601495"/>
            <a:ext cx="561905" cy="676190"/>
          </a:xfrm>
          <a:prstGeom prst="rect">
            <a:avLst/>
          </a:prstGeom>
        </p:spPr>
      </p:pic>
      <p:pic>
        <p:nvPicPr>
          <p:cNvPr id="80" name="Image 79"/>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73729" y="8206874"/>
            <a:ext cx="876190" cy="390476"/>
          </a:xfrm>
          <a:prstGeom prst="rect">
            <a:avLst/>
          </a:prstGeom>
        </p:spPr>
      </p:pic>
      <p:pic>
        <p:nvPicPr>
          <p:cNvPr id="81" name="Image 80"/>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44450" y="8130349"/>
            <a:ext cx="714286" cy="495238"/>
          </a:xfrm>
          <a:prstGeom prst="rect">
            <a:avLst/>
          </a:prstGeom>
        </p:spPr>
      </p:pic>
    </p:spTree>
    <p:extLst>
      <p:ext uri="{BB962C8B-B14F-4D97-AF65-F5344CB8AC3E}">
        <p14:creationId xmlns:p14="http://schemas.microsoft.com/office/powerpoint/2010/main" val="220946174"/>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5817096"/>
            <a:ext cx="6858000" cy="2087656"/>
          </a:xfrm>
          <a:prstGeom prst="rect">
            <a:avLst/>
          </a:prstGeom>
          <a:solidFill>
            <a:schemeClr val="tx2"/>
          </a:solidFill>
        </p:spPr>
        <p:txBody>
          <a:bodyPr wrap="square" anchor="ctr" anchorCtr="0">
            <a:noAutofit/>
          </a:bodyPr>
          <a:lstStyle/>
          <a:p>
            <a:pPr algn="ctr"/>
            <a:r>
              <a:rPr lang="fr-FR" sz="2000" dirty="0">
                <a:solidFill>
                  <a:schemeClr val="bg1"/>
                </a:solidFill>
                <a:latin typeface="Calibri Light" panose="020F0302020204030204" pitchFamily="34" charset="0"/>
                <a:cs typeface="Arabic Typesetting" panose="03020402040406030203" pitchFamily="66" charset="-78"/>
              </a:rPr>
              <a:t>Nous restons à votre entière disposition pour vous apporter toute information nécessaire.</a:t>
            </a:r>
          </a:p>
        </p:txBody>
      </p:sp>
      <p:sp>
        <p:nvSpPr>
          <p:cNvPr id="10" name="Text Box 3"/>
          <p:cNvSpPr txBox="1">
            <a:spLocks noChangeArrowheads="1"/>
          </p:cNvSpPr>
          <p:nvPr/>
        </p:nvSpPr>
        <p:spPr bwMode="auto">
          <a:xfrm>
            <a:off x="1" y="9345488"/>
            <a:ext cx="6857999"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2080" tIns="66040" rIns="132080" bIns="66040" numCol="1" anchor="ctr" anchorCtr="0" compatLnSpc="1">
            <a:prstTxWarp prst="textNoShape">
              <a:avLst/>
            </a:prstTxWarp>
          </a:bodyPr>
          <a:lstStyle/>
          <a:p>
            <a:pPr lvl="0" algn="ctr" eaLnBrk="0" fontAlgn="base" hangingPunct="0">
              <a:spcBef>
                <a:spcPct val="0"/>
              </a:spcBef>
              <a:spcAft>
                <a:spcPct val="0"/>
              </a:spcAft>
            </a:pPr>
            <a:r>
              <a:rPr lang="fr-FR" altLang="fr-FR" sz="700" b="1" dirty="0">
                <a:solidFill>
                  <a:schemeClr val="bg1">
                    <a:lumMod val="50000"/>
                  </a:schemeClr>
                </a:solidFill>
              </a:rPr>
              <a:t>Terra Modus, SARLAU au capital de 2.500.000,00 </a:t>
            </a:r>
            <a:r>
              <a:rPr lang="fr-FR" altLang="fr-FR" sz="700" b="1" dirty="0" err="1">
                <a:solidFill>
                  <a:schemeClr val="bg1">
                    <a:lumMod val="50000"/>
                  </a:schemeClr>
                </a:solidFill>
              </a:rPr>
              <a:t>dhs</a:t>
            </a:r>
            <a:r>
              <a:rPr lang="fr-FR" altLang="fr-FR" sz="700" b="1" dirty="0">
                <a:solidFill>
                  <a:schemeClr val="bg1">
                    <a:lumMod val="50000"/>
                  </a:schemeClr>
                </a:solidFill>
              </a:rPr>
              <a:t>. Siège : Résidence </a:t>
            </a:r>
            <a:r>
              <a:rPr lang="fr-FR" altLang="fr-FR" sz="700" b="1" dirty="0" err="1">
                <a:solidFill>
                  <a:schemeClr val="bg1">
                    <a:lumMod val="50000"/>
                  </a:schemeClr>
                </a:solidFill>
              </a:rPr>
              <a:t>Essaada</a:t>
            </a:r>
            <a:r>
              <a:rPr lang="fr-FR" altLang="fr-FR" sz="700" b="1" dirty="0">
                <a:solidFill>
                  <a:schemeClr val="bg1">
                    <a:lumMod val="50000"/>
                  </a:schemeClr>
                </a:solidFill>
              </a:rPr>
              <a:t>, </a:t>
            </a:r>
            <a:r>
              <a:rPr lang="fr-FR" altLang="fr-FR" sz="700" b="1" dirty="0" err="1">
                <a:solidFill>
                  <a:schemeClr val="bg1">
                    <a:lumMod val="50000"/>
                  </a:schemeClr>
                </a:solidFill>
              </a:rPr>
              <a:t>Imm</a:t>
            </a:r>
            <a:r>
              <a:rPr lang="fr-FR" altLang="fr-FR" sz="700" b="1" dirty="0">
                <a:solidFill>
                  <a:schemeClr val="bg1">
                    <a:lumMod val="50000"/>
                  </a:schemeClr>
                </a:solidFill>
              </a:rPr>
              <a:t> A, </a:t>
            </a:r>
            <a:r>
              <a:rPr lang="fr-FR" altLang="fr-FR" sz="700" b="1" dirty="0" err="1">
                <a:solidFill>
                  <a:schemeClr val="bg1">
                    <a:lumMod val="50000"/>
                  </a:schemeClr>
                </a:solidFill>
              </a:rPr>
              <a:t>Appt</a:t>
            </a:r>
            <a:r>
              <a:rPr lang="fr-FR" altLang="fr-FR" sz="700" b="1" dirty="0">
                <a:solidFill>
                  <a:schemeClr val="bg1">
                    <a:lumMod val="50000"/>
                  </a:schemeClr>
                </a:solidFill>
              </a:rPr>
              <a:t> 03, 461 Boulevard Amina </a:t>
            </a:r>
            <a:r>
              <a:rPr lang="fr-FR" altLang="fr-FR" sz="700" b="1" dirty="0" err="1">
                <a:solidFill>
                  <a:schemeClr val="bg1">
                    <a:lumMod val="50000"/>
                  </a:schemeClr>
                </a:solidFill>
              </a:rPr>
              <a:t>Bint</a:t>
            </a:r>
            <a:r>
              <a:rPr lang="fr-FR" altLang="fr-FR" sz="700" b="1" dirty="0">
                <a:solidFill>
                  <a:schemeClr val="bg1">
                    <a:lumMod val="50000"/>
                  </a:schemeClr>
                </a:solidFill>
              </a:rPr>
              <a:t> </a:t>
            </a:r>
            <a:r>
              <a:rPr lang="fr-FR" altLang="fr-FR" sz="700" b="1" dirty="0" err="1">
                <a:solidFill>
                  <a:schemeClr val="bg1">
                    <a:lumMod val="50000"/>
                  </a:schemeClr>
                </a:solidFill>
              </a:rPr>
              <a:t>Wahb</a:t>
            </a:r>
            <a:r>
              <a:rPr lang="fr-FR" altLang="fr-FR" sz="700" b="1" dirty="0">
                <a:solidFill>
                  <a:schemeClr val="bg1">
                    <a:lumMod val="50000"/>
                  </a:schemeClr>
                </a:solidFill>
              </a:rPr>
              <a:t>, Hay </a:t>
            </a:r>
            <a:r>
              <a:rPr lang="fr-FR" altLang="fr-FR" sz="700" b="1" dirty="0" err="1">
                <a:solidFill>
                  <a:schemeClr val="bg1">
                    <a:lumMod val="50000"/>
                  </a:schemeClr>
                </a:solidFill>
              </a:rPr>
              <a:t>Ibnou</a:t>
            </a:r>
            <a:r>
              <a:rPr lang="fr-FR" altLang="fr-FR" sz="700" b="1" dirty="0">
                <a:solidFill>
                  <a:schemeClr val="bg1">
                    <a:lumMod val="50000"/>
                  </a:schemeClr>
                </a:solidFill>
              </a:rPr>
              <a:t> </a:t>
            </a:r>
            <a:r>
              <a:rPr lang="fr-FR" altLang="fr-FR" sz="700" b="1" dirty="0" err="1">
                <a:solidFill>
                  <a:schemeClr val="bg1">
                    <a:lumMod val="50000"/>
                  </a:schemeClr>
                </a:solidFill>
              </a:rPr>
              <a:t>Rochd</a:t>
            </a:r>
            <a:r>
              <a:rPr lang="fr-FR" altLang="fr-FR" sz="700" b="1" dirty="0">
                <a:solidFill>
                  <a:schemeClr val="bg1">
                    <a:lumMod val="50000"/>
                  </a:schemeClr>
                </a:solidFill>
              </a:rPr>
              <a:t>, Al </a:t>
            </a:r>
            <a:r>
              <a:rPr lang="fr-FR" altLang="fr-FR" sz="700" b="1" dirty="0" err="1">
                <a:solidFill>
                  <a:schemeClr val="bg1">
                    <a:lumMod val="50000"/>
                  </a:schemeClr>
                </a:solidFill>
              </a:rPr>
              <a:t>Wifak</a:t>
            </a:r>
            <a:r>
              <a:rPr lang="fr-FR" altLang="fr-FR" sz="700" b="1" dirty="0">
                <a:solidFill>
                  <a:schemeClr val="bg1">
                    <a:lumMod val="50000"/>
                  </a:schemeClr>
                </a:solidFill>
              </a:rPr>
              <a:t>, </a:t>
            </a:r>
            <a:r>
              <a:rPr lang="fr-FR" altLang="fr-FR" sz="700" b="1" dirty="0" err="1">
                <a:solidFill>
                  <a:schemeClr val="bg1">
                    <a:lumMod val="50000"/>
                  </a:schemeClr>
                </a:solidFill>
              </a:rPr>
              <a:t>Témara</a:t>
            </a:r>
            <a:endParaRPr lang="fr-FR" altLang="fr-FR" sz="700" b="1" dirty="0">
              <a:solidFill>
                <a:schemeClr val="bg1">
                  <a:lumMod val="50000"/>
                </a:schemeClr>
              </a:solidFill>
            </a:endParaRPr>
          </a:p>
          <a:p>
            <a:pPr lvl="0" algn="ctr" eaLnBrk="0" fontAlgn="base" hangingPunct="0">
              <a:spcBef>
                <a:spcPct val="0"/>
              </a:spcBef>
              <a:spcAft>
                <a:spcPct val="0"/>
              </a:spcAft>
            </a:pPr>
            <a:r>
              <a:rPr lang="fr-FR" altLang="fr-FR" sz="700" b="1" dirty="0">
                <a:solidFill>
                  <a:schemeClr val="bg1">
                    <a:lumMod val="50000"/>
                  </a:schemeClr>
                </a:solidFill>
              </a:rPr>
              <a:t>Code Postal : 12040 Tél : </a:t>
            </a:r>
            <a:r>
              <a:rPr lang="fr-FR" altLang="fr-FR" sz="700" b="1" dirty="0">
                <a:solidFill>
                  <a:srgbClr val="0070C0"/>
                </a:solidFill>
              </a:rPr>
              <a:t>0537646903</a:t>
            </a:r>
            <a:r>
              <a:rPr lang="fr-FR" altLang="fr-FR" sz="700" b="1" dirty="0">
                <a:solidFill>
                  <a:schemeClr val="bg1">
                    <a:lumMod val="50000"/>
                  </a:schemeClr>
                </a:solidFill>
              </a:rPr>
              <a:t> Fax </a:t>
            </a:r>
            <a:r>
              <a:rPr lang="fr-FR" altLang="fr-FR" sz="700" b="1" dirty="0">
                <a:solidFill>
                  <a:srgbClr val="0070C0"/>
                </a:solidFill>
              </a:rPr>
              <a:t>: 0537646902 </a:t>
            </a:r>
            <a:r>
              <a:rPr lang="fr-FR" altLang="fr-FR" sz="700" b="1" dirty="0">
                <a:solidFill>
                  <a:schemeClr val="bg1">
                    <a:lumMod val="50000"/>
                  </a:schemeClr>
                </a:solidFill>
              </a:rPr>
              <a:t>Email :</a:t>
            </a:r>
            <a:r>
              <a:rPr lang="fr-FR" altLang="fr-FR" sz="700" b="1" dirty="0">
                <a:solidFill>
                  <a:srgbClr val="0070C0"/>
                </a:solidFill>
              </a:rPr>
              <a:t> terramodus@menara.ma </a:t>
            </a:r>
            <a:r>
              <a:rPr lang="fr-FR" altLang="fr-FR" sz="700" b="1" dirty="0">
                <a:solidFill>
                  <a:schemeClr val="bg1">
                    <a:lumMod val="50000"/>
                  </a:schemeClr>
                </a:solidFill>
              </a:rPr>
              <a:t>Site Web </a:t>
            </a:r>
            <a:r>
              <a:rPr lang="fr-FR" altLang="fr-FR" sz="700" b="1" dirty="0">
                <a:solidFill>
                  <a:srgbClr val="0070C0"/>
                </a:solidFill>
              </a:rPr>
              <a:t>: www.terramodus.ma</a:t>
            </a:r>
          </a:p>
          <a:p>
            <a:pPr lvl="0" algn="ctr" eaLnBrk="0" fontAlgn="base" hangingPunct="0">
              <a:spcBef>
                <a:spcPct val="0"/>
              </a:spcBef>
              <a:spcAft>
                <a:spcPct val="0"/>
              </a:spcAft>
            </a:pPr>
            <a:r>
              <a:rPr lang="fr-FR" altLang="fr-FR" sz="700" b="1" dirty="0">
                <a:solidFill>
                  <a:schemeClr val="bg1">
                    <a:lumMod val="50000"/>
                  </a:schemeClr>
                </a:solidFill>
              </a:rPr>
              <a:t>RC Rabat : 82861 CNSS : 8612873 Patente : 26900782 IF : 3340505 RIB : 011 825 0000 01 210 00 11169 68 BMCE, TEMARA VILLE</a:t>
            </a:r>
          </a:p>
          <a:p>
            <a:pPr lvl="0" algn="ctr" eaLnBrk="0" fontAlgn="base" hangingPunct="0">
              <a:spcBef>
                <a:spcPct val="0"/>
              </a:spcBef>
              <a:spcAft>
                <a:spcPct val="0"/>
              </a:spcAft>
            </a:pPr>
            <a:r>
              <a:rPr lang="fr-FR" altLang="fr-FR" sz="700" b="1" dirty="0">
                <a:solidFill>
                  <a:schemeClr val="bg1">
                    <a:lumMod val="50000"/>
                  </a:schemeClr>
                </a:solidFill>
              </a:rPr>
              <a:t>ICE : 00 143 3196 0000 15</a:t>
            </a:r>
          </a:p>
        </p:txBody>
      </p:sp>
      <p:pic>
        <p:nvPicPr>
          <p:cNvPr id="6" name="Picture 2"/>
          <p:cNvPicPr>
            <a:picLocks noChangeAspect="1" noChangeArrowheads="1"/>
          </p:cNvPicPr>
          <p:nvPr/>
        </p:nvPicPr>
        <p:blipFill>
          <a:blip r:embed="rId2"/>
          <a:srcRect/>
          <a:stretch>
            <a:fillRect/>
          </a:stretch>
        </p:blipFill>
        <p:spPr bwMode="auto">
          <a:xfrm>
            <a:off x="836712" y="200472"/>
            <a:ext cx="5080559" cy="2979378"/>
          </a:xfrm>
          <a:prstGeom prst="rect">
            <a:avLst/>
          </a:prstGeom>
          <a:noFill/>
          <a:ln w="9525">
            <a:noFill/>
            <a:miter lim="800000"/>
            <a:headEnd/>
            <a:tailEnd/>
          </a:ln>
          <a:effectLst/>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744" y="3652328"/>
            <a:ext cx="4473127" cy="1614564"/>
          </a:xfrm>
          <a:prstGeom prst="rect">
            <a:avLst/>
          </a:prstGeom>
        </p:spPr>
      </p:pic>
      <p:sp>
        <p:nvSpPr>
          <p:cNvPr id="7" name="Espace réservé du numéro de diapositive 1"/>
          <p:cNvSpPr>
            <a:spLocks noGrp="1"/>
          </p:cNvSpPr>
          <p:nvPr>
            <p:ph type="sldNum" sz="quarter" idx="12"/>
          </p:nvPr>
        </p:nvSpPr>
        <p:spPr>
          <a:xfrm>
            <a:off x="5285184" y="9466157"/>
            <a:ext cx="1600200" cy="527403"/>
          </a:xfrm>
        </p:spPr>
        <p:txBody>
          <a:bodyPr/>
          <a:lstStyle/>
          <a:p>
            <a:r>
              <a:rPr lang="fr-BE" sz="1000" dirty="0" smtClean="0"/>
              <a:t>26/26</a:t>
            </a:r>
            <a:endParaRPr lang="fr-BE" sz="1000" dirty="0"/>
          </a:p>
        </p:txBody>
      </p:sp>
    </p:spTree>
    <p:extLst>
      <p:ext uri="{BB962C8B-B14F-4D97-AF65-F5344CB8AC3E}">
        <p14:creationId xmlns:p14="http://schemas.microsoft.com/office/powerpoint/2010/main" val="11520569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p:cNvSpPr txBox="1"/>
          <p:nvPr/>
        </p:nvSpPr>
        <p:spPr>
          <a:xfrm>
            <a:off x="16153" y="1289602"/>
            <a:ext cx="6820263" cy="1708160"/>
          </a:xfrm>
          <a:prstGeom prst="rect">
            <a:avLst/>
          </a:prstGeom>
          <a:noFill/>
        </p:spPr>
        <p:txBody>
          <a:bodyPr wrap="square" rtlCol="0">
            <a:spAutoFit/>
          </a:bodyPr>
          <a:lstStyle/>
          <a:p>
            <a:pPr algn="just"/>
            <a:r>
              <a:rPr lang="fr-FR" sz="1000" b="1" dirty="0" smtClean="0">
                <a:latin typeface="Times New Roman" panose="02020603050405020304" pitchFamily="18" charset="0"/>
                <a:cs typeface="Times New Roman" panose="02020603050405020304" pitchFamily="18" charset="0"/>
              </a:rPr>
              <a:t>Objet :</a:t>
            </a:r>
            <a:r>
              <a:rPr lang="fr-FR" sz="1000" dirty="0" smtClean="0">
                <a:latin typeface="Times New Roman" panose="02020603050405020304" pitchFamily="18" charset="0"/>
                <a:cs typeface="Times New Roman" panose="02020603050405020304" pitchFamily="18" charset="0"/>
              </a:rPr>
              <a:t> </a:t>
            </a:r>
            <a:r>
              <a:rPr lang="fr-FR" sz="1000" dirty="0">
                <a:latin typeface="Times New Roman" panose="02020603050405020304" pitchFamily="18" charset="0"/>
                <a:cs typeface="Times New Roman" panose="02020603050405020304" pitchFamily="18" charset="0"/>
              </a:rPr>
              <a:t>Appartement, Objet du TF n° 47 125/58, sis à n° 05, 1er étage, Immeuble 02, Résidence Les Roses, Ville de Salé El Jadida , Région de Rabat-Salé-Kénitra.</a:t>
            </a:r>
          </a:p>
          <a:p>
            <a:pPr algn="just"/>
            <a:endParaRPr lang="fr-FR" sz="400" dirty="0">
              <a:latin typeface="Times New Roman" panose="02020603050405020304" pitchFamily="18" charset="0"/>
              <a:cs typeface="Times New Roman" panose="02020603050405020304" pitchFamily="18" charset="0"/>
            </a:endParaRPr>
          </a:p>
          <a:p>
            <a:r>
              <a:rPr lang="fr-MA" sz="1000" dirty="0" smtClean="0">
                <a:latin typeface="Times New Roman" panose="02020603050405020304" pitchFamily="18" charset="0"/>
                <a:cs typeface="Times New Roman" panose="02020603050405020304" pitchFamily="18" charset="0"/>
              </a:rPr>
              <a:t>Monsieur,</a:t>
            </a:r>
            <a:endParaRPr lang="fr-FR" sz="1000" dirty="0">
              <a:latin typeface="Times New Roman" panose="02020603050405020304" pitchFamily="18" charset="0"/>
              <a:cs typeface="Times New Roman" panose="02020603050405020304" pitchFamily="18" charset="0"/>
            </a:endParaRPr>
          </a:p>
          <a:p>
            <a:r>
              <a:rPr lang="fr-FR" sz="700" dirty="0">
                <a:latin typeface="Times New Roman" panose="02020603050405020304" pitchFamily="18" charset="0"/>
                <a:cs typeface="Times New Roman" panose="02020603050405020304" pitchFamily="18" charset="0"/>
              </a:rPr>
              <a:t> </a:t>
            </a:r>
          </a:p>
          <a:p>
            <a:pPr algn="just"/>
            <a:r>
              <a:rPr lang="fr-FR" sz="1000" dirty="0">
                <a:latin typeface="Times New Roman" panose="02020603050405020304" pitchFamily="18" charset="0"/>
                <a:cs typeface="Times New Roman" panose="02020603050405020304" pitchFamily="18" charset="0"/>
              </a:rPr>
              <a:t>Nous avons l'honneur de vous communiquer notre estimation de la valeur d’un Appartement d’une surface cadastrale </a:t>
            </a:r>
            <a:r>
              <a:rPr lang="fr-FR" sz="1000" dirty="0" smtClean="0">
                <a:latin typeface="Times New Roman" panose="02020603050405020304" pitchFamily="18" charset="0"/>
                <a:cs typeface="Times New Roman" panose="02020603050405020304" pitchFamily="18" charset="0"/>
              </a:rPr>
              <a:t>totale de </a:t>
            </a:r>
            <a:r>
              <a:rPr lang="fr-FR" sz="1000" b="1" dirty="0" smtClean="0">
                <a:latin typeface="Times New Roman" panose="02020603050405020304" pitchFamily="18" charset="0"/>
                <a:cs typeface="Times New Roman" panose="02020603050405020304" pitchFamily="18" charset="0"/>
              </a:rPr>
              <a:t>145 m², </a:t>
            </a:r>
            <a:r>
              <a:rPr lang="fr-FR" sz="1000" dirty="0" smtClean="0">
                <a:latin typeface="Times New Roman" panose="02020603050405020304" pitchFamily="18" charset="0"/>
                <a:cs typeface="Times New Roman" panose="02020603050405020304" pitchFamily="18" charset="0"/>
              </a:rPr>
              <a:t>sis </a:t>
            </a:r>
            <a:r>
              <a:rPr lang="fr-FR" sz="1000" dirty="0">
                <a:latin typeface="Times New Roman" panose="02020603050405020304" pitchFamily="18" charset="0"/>
                <a:cs typeface="Times New Roman" panose="02020603050405020304" pitchFamily="18" charset="0"/>
              </a:rPr>
              <a:t>n° 05, 1er étage, Immeuble 02, Résidence Les Roses, Ville de Salé El Jadida , Région de Rabat-Salé-Kénitra</a:t>
            </a:r>
            <a:r>
              <a:rPr lang="fr-FR" sz="1000" dirty="0" smtClean="0">
                <a:latin typeface="Times New Roman" panose="02020603050405020304" pitchFamily="18" charset="0"/>
                <a:cs typeface="Times New Roman" panose="02020603050405020304" pitchFamily="18" charset="0"/>
              </a:rPr>
              <a:t>.</a:t>
            </a:r>
          </a:p>
          <a:p>
            <a:pPr algn="just"/>
            <a:endParaRPr lang="fr-MA" sz="1000" b="1" dirty="0">
              <a:latin typeface="Times New Roman" panose="02020603050405020304" pitchFamily="18" charset="0"/>
              <a:cs typeface="Times New Roman" panose="02020603050405020304" pitchFamily="18" charset="0"/>
            </a:endParaRPr>
          </a:p>
          <a:p>
            <a:pPr algn="just"/>
            <a:endParaRPr lang="fr-FR" sz="400" dirty="0" smtClean="0">
              <a:latin typeface="Times New Roman" panose="02020603050405020304" pitchFamily="18" charset="0"/>
              <a:cs typeface="Times New Roman" panose="02020603050405020304" pitchFamily="18" charset="0"/>
            </a:endParaRPr>
          </a:p>
          <a:p>
            <a:pPr algn="just"/>
            <a:r>
              <a:rPr lang="fr-FR" sz="1000" dirty="0" smtClean="0">
                <a:latin typeface="Times New Roman" panose="02020603050405020304" pitchFamily="18" charset="0"/>
                <a:cs typeface="Times New Roman" panose="02020603050405020304" pitchFamily="18" charset="0"/>
              </a:rPr>
              <a:t>Au </a:t>
            </a:r>
            <a:r>
              <a:rPr lang="fr-FR" sz="1000" dirty="0">
                <a:latin typeface="Times New Roman" panose="02020603050405020304" pitchFamily="18" charset="0"/>
                <a:cs typeface="Times New Roman" panose="02020603050405020304" pitchFamily="18" charset="0"/>
              </a:rPr>
              <a:t>regard des éléments qui nous ont été communiqués, de notre évaluation et des analyses décrites dans notre présent rapport d’expertise, nous retiendrons une Valeur Vénale (VV) totale, en date du </a:t>
            </a:r>
            <a:r>
              <a:rPr lang="fr-FR" sz="1000" b="1" dirty="0" smtClean="0">
                <a:latin typeface="Times New Roman" panose="02020603050405020304" pitchFamily="18" charset="0"/>
                <a:cs typeface="Times New Roman" panose="02020603050405020304" pitchFamily="18" charset="0"/>
              </a:rPr>
              <a:t>30/12/2022 </a:t>
            </a:r>
            <a:r>
              <a:rPr lang="fr-FR" sz="1000" dirty="0">
                <a:latin typeface="Times New Roman" panose="02020603050405020304" pitchFamily="18" charset="0"/>
                <a:cs typeface="Times New Roman" panose="02020603050405020304" pitchFamily="18" charset="0"/>
              </a:rPr>
              <a:t>pour cet actif libre de toute occupation, </a:t>
            </a:r>
            <a:r>
              <a:rPr lang="fr-FR" sz="1000" dirty="0" smtClean="0">
                <a:latin typeface="Times New Roman" panose="02020603050405020304" pitchFamily="18" charset="0"/>
                <a:cs typeface="Times New Roman" panose="02020603050405020304" pitchFamily="18" charset="0"/>
              </a:rPr>
              <a:t>charge </a:t>
            </a:r>
            <a:r>
              <a:rPr lang="fr-FR" sz="1000" dirty="0">
                <a:latin typeface="Times New Roman" panose="02020603050405020304" pitchFamily="18" charset="0"/>
                <a:cs typeface="Times New Roman" panose="02020603050405020304" pitchFamily="18" charset="0"/>
              </a:rPr>
              <a:t>ou </a:t>
            </a:r>
            <a:r>
              <a:rPr lang="fr-FR" sz="1000" dirty="0" smtClean="0">
                <a:latin typeface="Times New Roman" panose="02020603050405020304" pitchFamily="18" charset="0"/>
                <a:cs typeface="Times New Roman" panose="02020603050405020304" pitchFamily="18" charset="0"/>
              </a:rPr>
              <a:t>contrainte de, </a:t>
            </a:r>
            <a:r>
              <a:rPr lang="fr-FR" sz="1000" b="1" dirty="0">
                <a:latin typeface="Times New Roman" panose="02020603050405020304" pitchFamily="18" charset="0"/>
                <a:cs typeface="Times New Roman" panose="02020603050405020304" pitchFamily="18" charset="0"/>
              </a:rPr>
              <a:t>1 </a:t>
            </a:r>
            <a:r>
              <a:rPr lang="fr-FR" sz="1000" b="1" dirty="0" smtClean="0">
                <a:latin typeface="Times New Roman" panose="02020603050405020304" pitchFamily="18" charset="0"/>
                <a:cs typeface="Times New Roman" panose="02020603050405020304" pitchFamily="18" charset="0"/>
              </a:rPr>
              <a:t>600 </a:t>
            </a:r>
            <a:r>
              <a:rPr lang="fr-FR" sz="1000" b="1" dirty="0">
                <a:latin typeface="Times New Roman" panose="02020603050405020304" pitchFamily="18" charset="0"/>
                <a:cs typeface="Times New Roman" panose="02020603050405020304" pitchFamily="18" charset="0"/>
              </a:rPr>
              <a:t>000,00 dhs </a:t>
            </a:r>
            <a:r>
              <a:rPr lang="fr-FR" sz="1000" b="1" dirty="0" smtClean="0">
                <a:latin typeface="Times New Roman" panose="02020603050405020304" pitchFamily="18" charset="0"/>
                <a:cs typeface="Times New Roman" panose="02020603050405020304" pitchFamily="18" charset="0"/>
              </a:rPr>
              <a:t>(Un million </a:t>
            </a:r>
            <a:r>
              <a:rPr lang="fr-FR" sz="1000" b="1" dirty="0" smtClean="0">
                <a:latin typeface="Times New Roman" panose="02020603050405020304" pitchFamily="18" charset="0"/>
                <a:cs typeface="Times New Roman" panose="02020603050405020304" pitchFamily="18" charset="0"/>
              </a:rPr>
              <a:t>six </a:t>
            </a:r>
            <a:r>
              <a:rPr lang="fr-FR" sz="1000" b="1" dirty="0" smtClean="0">
                <a:latin typeface="Times New Roman" panose="02020603050405020304" pitchFamily="18" charset="0"/>
                <a:cs typeface="Times New Roman" panose="02020603050405020304" pitchFamily="18" charset="0"/>
              </a:rPr>
              <a:t>cent </a:t>
            </a:r>
            <a:r>
              <a:rPr lang="fr-FR" sz="1000" b="1" dirty="0" smtClean="0">
                <a:latin typeface="Times New Roman" panose="02020603050405020304" pitchFamily="18" charset="0"/>
                <a:cs typeface="Times New Roman" panose="02020603050405020304" pitchFamily="18" charset="0"/>
              </a:rPr>
              <a:t>mille </a:t>
            </a:r>
            <a:r>
              <a:rPr lang="fr-FR" sz="1000" b="1" dirty="0" smtClean="0">
                <a:latin typeface="Times New Roman" panose="02020603050405020304" pitchFamily="18" charset="0"/>
                <a:cs typeface="Times New Roman" panose="02020603050405020304" pitchFamily="18" charset="0"/>
              </a:rPr>
              <a:t>de dirhams).</a:t>
            </a:r>
            <a:endParaRPr lang="fr-FR" sz="1000" b="1" dirty="0">
              <a:latin typeface="Times New Roman" panose="02020603050405020304" pitchFamily="18" charset="0"/>
              <a:cs typeface="Times New Roman" panose="02020603050405020304" pitchFamily="18" charset="0"/>
            </a:endParaRPr>
          </a:p>
        </p:txBody>
      </p:sp>
      <p:sp>
        <p:nvSpPr>
          <p:cNvPr id="15" name="ZoneTexte 14"/>
          <p:cNvSpPr txBox="1"/>
          <p:nvPr/>
        </p:nvSpPr>
        <p:spPr>
          <a:xfrm>
            <a:off x="35590" y="8601573"/>
            <a:ext cx="6858000" cy="961802"/>
          </a:xfrm>
          <a:prstGeom prst="rect">
            <a:avLst/>
          </a:prstGeom>
          <a:noFill/>
        </p:spPr>
        <p:txBody>
          <a:bodyPr wrap="square" rtlCol="0">
            <a:spAutoFit/>
          </a:bodyPr>
          <a:lstStyle/>
          <a:p>
            <a:r>
              <a:rPr lang="fr-FR" sz="1000" dirty="0">
                <a:latin typeface="Times New Roman" panose="02020603050405020304" pitchFamily="18" charset="0"/>
                <a:cs typeface="Times New Roman" panose="02020603050405020304" pitchFamily="18" charset="0"/>
              </a:rPr>
              <a:t>Par ailleurs, nous restons à votre entière disposition pour vous apporter toute information nécessaire sur le contenu du rapport d’expertise et la méthodologie adoptée. </a:t>
            </a:r>
          </a:p>
          <a:p>
            <a:endParaRPr lang="fr-FR" sz="600" dirty="0">
              <a:latin typeface="Times New Roman" panose="02020603050405020304" pitchFamily="18" charset="0"/>
              <a:cs typeface="Times New Roman" panose="02020603050405020304" pitchFamily="18" charset="0"/>
            </a:endParaRPr>
          </a:p>
          <a:p>
            <a:r>
              <a:rPr lang="fr-FR" sz="1000" dirty="0">
                <a:latin typeface="Times New Roman" panose="02020603050405020304" pitchFamily="18" charset="0"/>
                <a:cs typeface="Times New Roman" panose="02020603050405020304" pitchFamily="18" charset="0"/>
              </a:rPr>
              <a:t>Nous vous prions d’agréer, </a:t>
            </a:r>
            <a:r>
              <a:rPr lang="fr-FR" sz="1000" dirty="0" smtClean="0">
                <a:latin typeface="Times New Roman" panose="02020603050405020304" pitchFamily="18" charset="0"/>
                <a:cs typeface="Times New Roman" panose="02020603050405020304" pitchFamily="18" charset="0"/>
              </a:rPr>
              <a:t>Monsieur, </a:t>
            </a:r>
            <a:r>
              <a:rPr lang="fr-FR" sz="1000" dirty="0">
                <a:latin typeface="Times New Roman" panose="02020603050405020304" pitchFamily="18" charset="0"/>
                <a:cs typeface="Times New Roman" panose="02020603050405020304" pitchFamily="18" charset="0"/>
              </a:rPr>
              <a:t>l’expression de nos salutations les plus distinguées.</a:t>
            </a:r>
          </a:p>
          <a:p>
            <a:endParaRPr lang="fr-FR" sz="1000" dirty="0">
              <a:latin typeface="Times New Roman" panose="02020603050405020304" pitchFamily="18" charset="0"/>
              <a:cs typeface="Times New Roman" panose="02020603050405020304" pitchFamily="18" charset="0"/>
            </a:endParaRPr>
          </a:p>
          <a:p>
            <a:r>
              <a:rPr lang="fr-FR" sz="1050" b="1" dirty="0">
                <a:latin typeface="Times New Roman" panose="02020603050405020304" pitchFamily="18" charset="0"/>
                <a:cs typeface="Times New Roman" panose="02020603050405020304" pitchFamily="18" charset="0"/>
              </a:rPr>
              <a:t>                                                                                                                                                          </a:t>
            </a:r>
            <a:endParaRPr lang="fr-FR" sz="1050" dirty="0">
              <a:latin typeface="Times New Roman" panose="02020603050405020304" pitchFamily="18" charset="0"/>
              <a:cs typeface="Times New Roman" panose="02020603050405020304" pitchFamily="18" charset="0"/>
            </a:endParaRPr>
          </a:p>
        </p:txBody>
      </p:sp>
      <p:pic>
        <p:nvPicPr>
          <p:cNvPr id="18" name="Imag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5444"/>
            <a:ext cx="1709598" cy="617076"/>
          </a:xfrm>
          <a:prstGeom prst="rect">
            <a:avLst/>
          </a:prstGeom>
        </p:spPr>
      </p:pic>
      <p:sp>
        <p:nvSpPr>
          <p:cNvPr id="2" name="Espace réservé du numéro de diapositive 1"/>
          <p:cNvSpPr>
            <a:spLocks noGrp="1"/>
          </p:cNvSpPr>
          <p:nvPr>
            <p:ph type="sldNum" sz="quarter" idx="12"/>
          </p:nvPr>
        </p:nvSpPr>
        <p:spPr>
          <a:xfrm>
            <a:off x="5285184" y="9466157"/>
            <a:ext cx="1600200" cy="527403"/>
          </a:xfrm>
        </p:spPr>
        <p:txBody>
          <a:bodyPr/>
          <a:lstStyle/>
          <a:p>
            <a:fld id="{CF4668DC-857F-487D-BFFA-8C0CA5037977}" type="slidenum">
              <a:rPr lang="fr-BE" sz="1000" smtClean="0"/>
              <a:pPr/>
              <a:t>3</a:t>
            </a:fld>
            <a:r>
              <a:rPr lang="fr-BE" sz="1000" dirty="0" smtClean="0"/>
              <a:t>/26</a:t>
            </a:r>
          </a:p>
        </p:txBody>
      </p:sp>
      <p:sp>
        <p:nvSpPr>
          <p:cNvPr id="25" name="ZoneTexte 24"/>
          <p:cNvSpPr txBox="1"/>
          <p:nvPr/>
        </p:nvSpPr>
        <p:spPr>
          <a:xfrm>
            <a:off x="105337" y="5577190"/>
            <a:ext cx="6644238" cy="1698356"/>
          </a:xfrm>
          <a:prstGeom prst="rect">
            <a:avLst/>
          </a:prstGeom>
          <a:solidFill>
            <a:schemeClr val="bg1">
              <a:lumMod val="95000"/>
            </a:schemeClr>
          </a:solidFill>
        </p:spPr>
        <p:txBody>
          <a:bodyPr wrap="square" rtlCol="0" anchor="ctr" anchorCtr="0">
            <a:noAutofit/>
          </a:bodyPr>
          <a:lstStyle/>
          <a:p>
            <a:pPr marL="247642" lvl="0" indent="-247642" algn="just">
              <a:buClr>
                <a:srgbClr val="1F497D"/>
              </a:buClr>
              <a:buFont typeface="Wingdings" panose="05000000000000000000" pitchFamily="2" charset="2"/>
              <a:buChar char="§"/>
            </a:pPr>
            <a:r>
              <a:rPr lang="fr-FR" sz="1050" b="1" dirty="0" smtClean="0">
                <a:solidFill>
                  <a:srgbClr val="4F81BD">
                    <a:lumMod val="50000"/>
                  </a:srgbClr>
                </a:solidFill>
                <a:latin typeface="Times New Roman" panose="02020603050405020304" pitchFamily="18" charset="0"/>
                <a:cs typeface="Times New Roman" panose="02020603050405020304" pitchFamily="18" charset="0"/>
              </a:rPr>
              <a:t>(*) La </a:t>
            </a:r>
            <a:r>
              <a:rPr lang="fr-FR" sz="1050" b="1" dirty="0">
                <a:solidFill>
                  <a:srgbClr val="4F81BD">
                    <a:lumMod val="50000"/>
                  </a:srgbClr>
                </a:solidFill>
                <a:latin typeface="Times New Roman" panose="02020603050405020304" pitchFamily="18" charset="0"/>
                <a:cs typeface="Times New Roman" panose="02020603050405020304" pitchFamily="18" charset="0"/>
              </a:rPr>
              <a:t>valeur vénale (VV) : </a:t>
            </a:r>
            <a:r>
              <a:rPr lang="fr-FR" sz="1050" dirty="0">
                <a:solidFill>
                  <a:srgbClr val="4F81BD">
                    <a:lumMod val="50000"/>
                  </a:srgbClr>
                </a:solidFill>
                <a:latin typeface="Times New Roman" panose="02020603050405020304" pitchFamily="18" charset="0"/>
                <a:cs typeface="Times New Roman" panose="02020603050405020304" pitchFamily="18" charset="0"/>
              </a:rPr>
              <a:t>L’expert, au vu des éléments soulevés dans ce rapport, a opté pour </a:t>
            </a:r>
            <a:r>
              <a:rPr lang="fr-FR" sz="1050" dirty="0">
                <a:solidFill>
                  <a:schemeClr val="accent1">
                    <a:lumMod val="50000"/>
                  </a:schemeClr>
                </a:solidFill>
                <a:latin typeface="Times New Roman" panose="02020603050405020304" pitchFamily="18" charset="0"/>
                <a:cs typeface="Times New Roman" panose="02020603050405020304" pitchFamily="18" charset="0"/>
              </a:rPr>
              <a:t>la méthode « </a:t>
            </a:r>
            <a:r>
              <a:rPr lang="fr-FR" sz="1050" dirty="0" smtClean="0">
                <a:solidFill>
                  <a:schemeClr val="accent1">
                    <a:lumMod val="50000"/>
                  </a:schemeClr>
                </a:solidFill>
                <a:latin typeface="Times New Roman" panose="02020603050405020304" pitchFamily="18" charset="0"/>
                <a:cs typeface="Times New Roman" panose="02020603050405020304" pitchFamily="18" charset="0"/>
              </a:rPr>
              <a:t>Capitalisation des Revenus Potentiels</a:t>
            </a:r>
            <a:r>
              <a:rPr lang="fr-FR" sz="1050" dirty="0">
                <a:solidFill>
                  <a:schemeClr val="accent1">
                    <a:lumMod val="50000"/>
                  </a:schemeClr>
                </a:solidFill>
                <a:latin typeface="Times New Roman" panose="02020603050405020304" pitchFamily="18" charset="0"/>
                <a:cs typeface="Times New Roman" panose="02020603050405020304" pitchFamily="18" charset="0"/>
              </a:rPr>
              <a:t> » ;</a:t>
            </a:r>
          </a:p>
          <a:p>
            <a:pPr marL="247642" lvl="0" indent="-247642" algn="just">
              <a:buClr>
                <a:srgbClr val="1F497D"/>
              </a:buClr>
              <a:buFont typeface="Wingdings" panose="05000000000000000000" pitchFamily="2" charset="2"/>
              <a:buChar char="§"/>
            </a:pPr>
            <a:r>
              <a:rPr lang="fr-FR" sz="1050" dirty="0" smtClean="0">
                <a:solidFill>
                  <a:schemeClr val="accent1">
                    <a:lumMod val="50000"/>
                  </a:schemeClr>
                </a:solidFill>
                <a:latin typeface="Times New Roman" panose="02020603050405020304" pitchFamily="18" charset="0"/>
                <a:cs typeface="Times New Roman" panose="02020603050405020304" pitchFamily="18" charset="0"/>
              </a:rPr>
              <a:t>Nous </a:t>
            </a:r>
            <a:r>
              <a:rPr lang="fr-FR" sz="1050" dirty="0">
                <a:solidFill>
                  <a:schemeClr val="accent1">
                    <a:lumMod val="50000"/>
                  </a:schemeClr>
                </a:solidFill>
                <a:latin typeface="Times New Roman" panose="02020603050405020304" pitchFamily="18" charset="0"/>
                <a:cs typeface="Times New Roman" panose="02020603050405020304" pitchFamily="18" charset="0"/>
              </a:rPr>
              <a:t>avons retenu cette méthode </a:t>
            </a:r>
            <a:r>
              <a:rPr lang="fr-FR" sz="1050" dirty="0">
                <a:solidFill>
                  <a:srgbClr val="4F81BD">
                    <a:lumMod val="50000"/>
                  </a:srgbClr>
                </a:solidFill>
                <a:latin typeface="Times New Roman" panose="02020603050405020304" pitchFamily="18" charset="0"/>
                <a:cs typeface="Times New Roman" panose="02020603050405020304" pitchFamily="18" charset="0"/>
              </a:rPr>
              <a:t>vu </a:t>
            </a:r>
            <a:r>
              <a:rPr lang="fr-FR" sz="1050" dirty="0" smtClean="0">
                <a:solidFill>
                  <a:srgbClr val="4F81BD">
                    <a:lumMod val="50000"/>
                  </a:srgbClr>
                </a:solidFill>
                <a:latin typeface="Times New Roman" panose="02020603050405020304" pitchFamily="18" charset="0"/>
                <a:cs typeface="Times New Roman" panose="02020603050405020304" pitchFamily="18" charset="0"/>
              </a:rPr>
              <a:t>le potentiel locatif important de l’appartement ;</a:t>
            </a:r>
            <a:endParaRPr lang="fr-FR" sz="1050" dirty="0">
              <a:solidFill>
                <a:srgbClr val="4F81BD">
                  <a:lumMod val="50000"/>
                </a:srgbClr>
              </a:solidFill>
              <a:latin typeface="Times New Roman" panose="02020603050405020304" pitchFamily="18" charset="0"/>
              <a:cs typeface="Times New Roman" panose="02020603050405020304" pitchFamily="18" charset="0"/>
            </a:endParaRPr>
          </a:p>
          <a:p>
            <a:pPr marL="247642" lvl="0" indent="-247642" algn="just">
              <a:buClr>
                <a:srgbClr val="1F497D"/>
              </a:buClr>
              <a:buFont typeface="Wingdings" panose="05000000000000000000" pitchFamily="2" charset="2"/>
              <a:buChar char="§"/>
            </a:pPr>
            <a:r>
              <a:rPr lang="fr-FR" sz="1050" dirty="0">
                <a:latin typeface="Times New Roman" panose="02020603050405020304" pitchFamily="18" charset="0"/>
                <a:cs typeface="Times New Roman" panose="02020603050405020304" pitchFamily="18" charset="0"/>
              </a:rPr>
              <a:t>Nous n’avons pas retenu la méthode « </a:t>
            </a:r>
            <a:r>
              <a:rPr lang="fr-FR" sz="1050" dirty="0" smtClean="0">
                <a:latin typeface="Times New Roman" panose="02020603050405020304" pitchFamily="18" charset="0"/>
                <a:cs typeface="Times New Roman" panose="02020603050405020304" pitchFamily="18" charset="0"/>
              </a:rPr>
              <a:t>Poste de comparaison</a:t>
            </a:r>
            <a:r>
              <a:rPr lang="fr-FR" sz="1050" dirty="0">
                <a:solidFill>
                  <a:prstClr val="black"/>
                </a:solidFill>
                <a:latin typeface="Times New Roman" panose="02020603050405020304" pitchFamily="18" charset="0"/>
                <a:cs typeface="Times New Roman" panose="02020603050405020304" pitchFamily="18" charset="0"/>
              </a:rPr>
              <a:t> </a:t>
            </a:r>
            <a:r>
              <a:rPr lang="fr-FR" sz="1050" dirty="0" smtClean="0">
                <a:solidFill>
                  <a:prstClr val="black"/>
                </a:solidFill>
                <a:latin typeface="Times New Roman" panose="02020603050405020304" pitchFamily="18" charset="0"/>
                <a:cs typeface="Times New Roman" panose="02020603050405020304" pitchFamily="18" charset="0"/>
              </a:rPr>
              <a:t>» vu l’indisponibilité de comparables pertinents au niveau de la zone ; </a:t>
            </a:r>
          </a:p>
          <a:p>
            <a:pPr marL="247642" lvl="0" indent="-247642" algn="just">
              <a:buClr>
                <a:srgbClr val="1F497D"/>
              </a:buClr>
              <a:buFont typeface="Wingdings" panose="05000000000000000000" pitchFamily="2" charset="2"/>
              <a:buChar char="§"/>
            </a:pPr>
            <a:r>
              <a:rPr lang="fr-FR" sz="1050" dirty="0">
                <a:solidFill>
                  <a:prstClr val="black"/>
                </a:solidFill>
                <a:latin typeface="Times New Roman" panose="02020603050405020304" pitchFamily="18" charset="0"/>
                <a:cs typeface="Times New Roman" panose="02020603050405020304" pitchFamily="18" charset="0"/>
              </a:rPr>
              <a:t>L</a:t>
            </a:r>
            <a:r>
              <a:rPr lang="fr-FR" sz="1050" dirty="0" smtClean="0">
                <a:solidFill>
                  <a:prstClr val="black"/>
                </a:solidFill>
                <a:latin typeface="Times New Roman" panose="02020603050405020304" pitchFamily="18" charset="0"/>
                <a:cs typeface="Times New Roman" panose="02020603050405020304" pitchFamily="18" charset="0"/>
              </a:rPr>
              <a:t>a </a:t>
            </a:r>
            <a:r>
              <a:rPr lang="fr-FR" sz="1050" dirty="0" smtClean="0">
                <a:latin typeface="Times New Roman" panose="02020603050405020304" pitchFamily="18" charset="0"/>
                <a:cs typeface="Times New Roman" panose="02020603050405020304" pitchFamily="18" charset="0"/>
              </a:rPr>
              <a:t>méthode « Actualisation des Flux Financiers » n’a pas été retenue en raison de l’incertitude des hypothèses de calcul du taux d’actualisation vu la conjoncture économique actuelle fluctuante ; </a:t>
            </a:r>
          </a:p>
          <a:p>
            <a:pPr marL="247642" lvl="0" indent="-247642" algn="just">
              <a:buClr>
                <a:srgbClr val="1F497D"/>
              </a:buClr>
              <a:buFont typeface="Wingdings" panose="05000000000000000000" pitchFamily="2" charset="2"/>
              <a:buChar char="§"/>
            </a:pPr>
            <a:r>
              <a:rPr lang="fr-FR" sz="1050" dirty="0" smtClean="0">
                <a:solidFill>
                  <a:prstClr val="black"/>
                </a:solidFill>
                <a:latin typeface="Times New Roman" panose="02020603050405020304" pitchFamily="18" charset="0"/>
                <a:cs typeface="Times New Roman" panose="02020603050405020304" pitchFamily="18" charset="0"/>
              </a:rPr>
              <a:t>(**) le prix </a:t>
            </a:r>
            <a:r>
              <a:rPr lang="fr-FR" sz="1050" dirty="0" smtClean="0">
                <a:latin typeface="Times New Roman" panose="02020603050405020304" pitchFamily="18" charset="0"/>
                <a:cs typeface="Times New Roman" panose="02020603050405020304" pitchFamily="18" charset="0"/>
              </a:rPr>
              <a:t>unitaire = La valeur retenue/ La superficie pondérée ; </a:t>
            </a:r>
          </a:p>
          <a:p>
            <a:pPr marL="247642" lvl="0" indent="-247642" algn="just">
              <a:buClr>
                <a:srgbClr val="1F497D"/>
              </a:buClr>
              <a:buFont typeface="Wingdings" panose="05000000000000000000" pitchFamily="2" charset="2"/>
              <a:buChar char="§"/>
            </a:pPr>
            <a:r>
              <a:rPr lang="fr-FR" sz="1050" dirty="0" smtClean="0">
                <a:latin typeface="Times New Roman" panose="02020603050405020304" pitchFamily="18" charset="0"/>
                <a:cs typeface="Times New Roman" panose="02020603050405020304" pitchFamily="18" charset="0"/>
              </a:rPr>
              <a:t>***</a:t>
            </a:r>
            <a:r>
              <a:rPr lang="fr-FR" sz="1050" dirty="0" smtClean="0">
                <a:latin typeface="Times New Roman" panose="02020603050405020304" pitchFamily="18" charset="0"/>
                <a:cs typeface="Times New Roman" panose="02020603050405020304" pitchFamily="18" charset="0"/>
              </a:rPr>
              <a:t>La superficie pondérée = la superficie de l’appartement + (la superficie de la place parking privative (PPP) / 2) </a:t>
            </a:r>
            <a:r>
              <a:rPr lang="fr-FR" sz="1050" dirty="0" smtClean="0">
                <a:solidFill>
                  <a:srgbClr val="000000"/>
                </a:solidFill>
                <a:latin typeface="Times New Roman" panose="02020603050405020304" pitchFamily="18" charset="0"/>
                <a:cs typeface="Times New Roman" panose="02020603050405020304" pitchFamily="18" charset="0"/>
              </a:rPr>
              <a:t>;</a:t>
            </a:r>
            <a:endParaRPr lang="fr-FR" sz="1050" dirty="0" smtClean="0">
              <a:latin typeface="Times New Roman" panose="02020603050405020304" pitchFamily="18" charset="0"/>
              <a:cs typeface="Times New Roman" panose="02020603050405020304" pitchFamily="18" charset="0"/>
            </a:endParaRPr>
          </a:p>
          <a:p>
            <a:pPr marL="247642" lvl="0" indent="-247642" algn="just">
              <a:buClr>
                <a:srgbClr val="1F497D"/>
              </a:buClr>
              <a:buFont typeface="Wingdings" panose="05000000000000000000" pitchFamily="2" charset="2"/>
              <a:buChar char="§"/>
            </a:pPr>
            <a:r>
              <a:rPr lang="fr-FR" sz="1050" dirty="0" smtClean="0">
                <a:solidFill>
                  <a:prstClr val="black"/>
                </a:solidFill>
                <a:latin typeface="Times New Roman" panose="02020603050405020304" pitchFamily="18" charset="0"/>
                <a:cs typeface="Times New Roman" panose="02020603050405020304" pitchFamily="18" charset="0"/>
              </a:rPr>
              <a:t>La </a:t>
            </a:r>
            <a:r>
              <a:rPr lang="fr-FR" sz="1050" dirty="0">
                <a:solidFill>
                  <a:prstClr val="black"/>
                </a:solidFill>
                <a:latin typeface="Times New Roman" panose="02020603050405020304" pitchFamily="18" charset="0"/>
                <a:cs typeface="Times New Roman" panose="02020603050405020304" pitchFamily="18" charset="0"/>
              </a:rPr>
              <a:t>valeur vénale retenue a été déterminée pour cet actif, libre de toute occupation, </a:t>
            </a:r>
            <a:r>
              <a:rPr lang="fr-FR" sz="1050" dirty="0" smtClean="0">
                <a:solidFill>
                  <a:prstClr val="black"/>
                </a:solidFill>
                <a:latin typeface="Times New Roman" panose="02020603050405020304" pitchFamily="18" charset="0"/>
                <a:cs typeface="Times New Roman" panose="02020603050405020304" pitchFamily="18" charset="0"/>
              </a:rPr>
              <a:t>charge </a:t>
            </a:r>
            <a:r>
              <a:rPr lang="fr-FR" sz="1050" dirty="0">
                <a:solidFill>
                  <a:prstClr val="black"/>
                </a:solidFill>
                <a:latin typeface="Times New Roman" panose="02020603050405020304" pitchFamily="18" charset="0"/>
                <a:cs typeface="Times New Roman" panose="02020603050405020304" pitchFamily="18" charset="0"/>
              </a:rPr>
              <a:t>ou </a:t>
            </a:r>
            <a:r>
              <a:rPr lang="fr-FR" sz="1050" dirty="0" smtClean="0">
                <a:solidFill>
                  <a:prstClr val="black"/>
                </a:solidFill>
                <a:latin typeface="Times New Roman" panose="02020603050405020304" pitchFamily="18" charset="0"/>
                <a:cs typeface="Times New Roman" panose="02020603050405020304" pitchFamily="18" charset="0"/>
              </a:rPr>
              <a:t>contrainte.</a:t>
            </a:r>
            <a:endParaRPr lang="fr-FR" sz="1000" dirty="0">
              <a:latin typeface="Times New Roman" panose="02020603050405020304" pitchFamily="18" charset="0"/>
              <a:cs typeface="Times New Roman" panose="02020603050405020304" pitchFamily="18" charset="0"/>
            </a:endParaRPr>
          </a:p>
        </p:txBody>
      </p:sp>
      <p:sp>
        <p:nvSpPr>
          <p:cNvPr id="26" name="ZoneTexte 25"/>
          <p:cNvSpPr txBox="1"/>
          <p:nvPr/>
        </p:nvSpPr>
        <p:spPr>
          <a:xfrm>
            <a:off x="101261" y="5356998"/>
            <a:ext cx="6644239" cy="220192"/>
          </a:xfrm>
          <a:prstGeom prst="rect">
            <a:avLst/>
          </a:prstGeom>
          <a:solidFill>
            <a:schemeClr val="bg1">
              <a:lumMod val="65000"/>
            </a:schemeClr>
          </a:solidFill>
        </p:spPr>
        <p:txBody>
          <a:bodyPr wrap="none" rtlCol="0" anchor="ctr" anchorCtr="0">
            <a:noAutofit/>
          </a:bodyPr>
          <a:lstStyle>
            <a:defPPr>
              <a:defRPr lang="fr-FR"/>
            </a:defPPr>
            <a:lvl1pPr algn="ctr">
              <a:defRPr sz="1200" b="1">
                <a:solidFill>
                  <a:schemeClr val="bg1"/>
                </a:solidFill>
              </a:defRPr>
            </a:lvl1pPr>
          </a:lstStyle>
          <a:p>
            <a:r>
              <a:rPr lang="fr-FR" dirty="0">
                <a:latin typeface="Times New Roman" panose="02020603050405020304" pitchFamily="18" charset="0"/>
                <a:cs typeface="Times New Roman" panose="02020603050405020304" pitchFamily="18" charset="0"/>
              </a:rPr>
              <a:t>Nota Bene</a:t>
            </a:r>
          </a:p>
        </p:txBody>
      </p:sp>
      <p:sp>
        <p:nvSpPr>
          <p:cNvPr id="28" name="ZoneTexte 27"/>
          <p:cNvSpPr txBox="1"/>
          <p:nvPr/>
        </p:nvSpPr>
        <p:spPr>
          <a:xfrm>
            <a:off x="116631" y="3152800"/>
            <a:ext cx="6644239" cy="461665"/>
          </a:xfrm>
          <a:prstGeom prst="rect">
            <a:avLst/>
          </a:prstGeom>
          <a:solidFill>
            <a:schemeClr val="bg1">
              <a:lumMod val="85000"/>
            </a:schemeClr>
          </a:solidFill>
        </p:spPr>
        <p:txBody>
          <a:bodyPr wrap="square" rtlCol="0">
            <a:spAutoFit/>
          </a:bodyPr>
          <a:lstStyle/>
          <a:p>
            <a:pPr algn="ctr"/>
            <a:r>
              <a:rPr lang="fr-FR" sz="1200" dirty="0">
                <a:solidFill>
                  <a:schemeClr val="accent1">
                    <a:lumMod val="50000"/>
                  </a:schemeClr>
                </a:solidFill>
                <a:latin typeface="Times New Roman" panose="02020603050405020304" pitchFamily="18" charset="0"/>
                <a:cs typeface="Times New Roman" panose="02020603050405020304" pitchFamily="18" charset="0"/>
              </a:rPr>
              <a:t>La </a:t>
            </a:r>
            <a:r>
              <a:rPr lang="fr-FR" sz="1200" b="1" dirty="0">
                <a:solidFill>
                  <a:schemeClr val="accent1">
                    <a:lumMod val="50000"/>
                  </a:schemeClr>
                </a:solidFill>
                <a:latin typeface="Times New Roman" panose="02020603050405020304" pitchFamily="18" charset="0"/>
                <a:cs typeface="Times New Roman" panose="02020603050405020304" pitchFamily="18" charset="0"/>
              </a:rPr>
              <a:t>Valeur Vénale </a:t>
            </a:r>
            <a:r>
              <a:rPr lang="fr-FR" sz="1200" dirty="0">
                <a:solidFill>
                  <a:schemeClr val="accent1">
                    <a:lumMod val="50000"/>
                  </a:schemeClr>
                </a:solidFill>
                <a:latin typeface="Times New Roman" panose="02020603050405020304" pitchFamily="18" charset="0"/>
                <a:cs typeface="Times New Roman" panose="02020603050405020304" pitchFamily="18" charset="0"/>
              </a:rPr>
              <a:t>(VV) retenue </a:t>
            </a:r>
            <a:r>
              <a:rPr lang="fr-FR" sz="1200" dirty="0" smtClean="0">
                <a:solidFill>
                  <a:schemeClr val="accent1">
                    <a:lumMod val="50000"/>
                  </a:schemeClr>
                </a:solidFill>
                <a:latin typeface="Times New Roman" panose="02020603050405020304" pitchFamily="18" charset="0"/>
                <a:cs typeface="Times New Roman" panose="02020603050405020304" pitchFamily="18" charset="0"/>
              </a:rPr>
              <a:t>est de : </a:t>
            </a:r>
            <a:r>
              <a:rPr lang="fr-FR" sz="1200" b="1" dirty="0" smtClean="0">
                <a:solidFill>
                  <a:schemeClr val="accent1">
                    <a:lumMod val="50000"/>
                  </a:schemeClr>
                </a:solidFill>
                <a:latin typeface="Times New Roman" panose="02020603050405020304" pitchFamily="18" charset="0"/>
                <a:cs typeface="Times New Roman" panose="02020603050405020304" pitchFamily="18" charset="0"/>
              </a:rPr>
              <a:t>1 </a:t>
            </a:r>
            <a:r>
              <a:rPr lang="fr-FR" sz="1200" b="1" dirty="0" smtClean="0">
                <a:solidFill>
                  <a:schemeClr val="accent1">
                    <a:lumMod val="50000"/>
                  </a:schemeClr>
                </a:solidFill>
                <a:latin typeface="Times New Roman" panose="02020603050405020304" pitchFamily="18" charset="0"/>
                <a:cs typeface="Times New Roman" panose="02020603050405020304" pitchFamily="18" charset="0"/>
              </a:rPr>
              <a:t>600 </a:t>
            </a:r>
            <a:r>
              <a:rPr lang="fr-FR" sz="1200" b="1" dirty="0">
                <a:solidFill>
                  <a:schemeClr val="accent1">
                    <a:lumMod val="50000"/>
                  </a:schemeClr>
                </a:solidFill>
                <a:latin typeface="Times New Roman" panose="02020603050405020304" pitchFamily="18" charset="0"/>
                <a:cs typeface="Times New Roman" panose="02020603050405020304" pitchFamily="18" charset="0"/>
              </a:rPr>
              <a:t>000,00 dhs, </a:t>
            </a:r>
          </a:p>
          <a:p>
            <a:pPr algn="ctr"/>
            <a:r>
              <a:rPr lang="fr-FR" sz="1200" dirty="0">
                <a:solidFill>
                  <a:schemeClr val="accent1">
                    <a:lumMod val="50000"/>
                  </a:schemeClr>
                </a:solidFill>
                <a:latin typeface="Times New Roman" panose="02020603050405020304" pitchFamily="18" charset="0"/>
                <a:cs typeface="Times New Roman" panose="02020603050405020304" pitchFamily="18" charset="0"/>
              </a:rPr>
              <a:t>Soit, </a:t>
            </a:r>
            <a:r>
              <a:rPr lang="fr-FR" sz="1200" b="1" dirty="0" smtClean="0">
                <a:solidFill>
                  <a:schemeClr val="accent1">
                    <a:lumMod val="50000"/>
                  </a:schemeClr>
                </a:solidFill>
                <a:latin typeface="Times New Roman" panose="02020603050405020304" pitchFamily="18" charset="0"/>
                <a:cs typeface="Times New Roman" panose="02020603050405020304" pitchFamily="18" charset="0"/>
              </a:rPr>
              <a:t>11 736 </a:t>
            </a:r>
            <a:r>
              <a:rPr lang="fr-FR" sz="1200" b="1" dirty="0" smtClean="0">
                <a:solidFill>
                  <a:schemeClr val="accent1">
                    <a:lumMod val="50000"/>
                  </a:schemeClr>
                </a:solidFill>
                <a:latin typeface="Times New Roman" panose="02020603050405020304" pitchFamily="18" charset="0"/>
                <a:cs typeface="Times New Roman" panose="02020603050405020304" pitchFamily="18" charset="0"/>
              </a:rPr>
              <a:t>dhs/m² </a:t>
            </a:r>
            <a:r>
              <a:rPr lang="fr-FR" sz="1200" dirty="0">
                <a:solidFill>
                  <a:schemeClr val="accent1">
                    <a:lumMod val="50000"/>
                  </a:schemeClr>
                </a:solidFill>
                <a:latin typeface="Times New Roman" panose="02020603050405020304" pitchFamily="18" charset="0"/>
                <a:cs typeface="Times New Roman" panose="02020603050405020304" pitchFamily="18" charset="0"/>
              </a:rPr>
              <a:t>envir</a:t>
            </a:r>
            <a:r>
              <a:rPr lang="fr-FR" sz="1200" dirty="0">
                <a:solidFill>
                  <a:srgbClr val="254061"/>
                </a:solidFill>
                <a:latin typeface="Times New Roman" panose="02020603050405020304" pitchFamily="18" charset="0"/>
                <a:cs typeface="Times New Roman" panose="02020603050405020304" pitchFamily="18" charset="0"/>
              </a:rPr>
              <a:t>on</a:t>
            </a:r>
            <a:r>
              <a:rPr lang="fr-FR" sz="1200" dirty="0">
                <a:solidFill>
                  <a:schemeClr val="tx2"/>
                </a:solidFill>
                <a:latin typeface="Times New Roman" panose="02020603050405020304" pitchFamily="18" charset="0"/>
                <a:cs typeface="Times New Roman" panose="02020603050405020304" pitchFamily="18" charset="0"/>
              </a:rPr>
              <a:t>.      </a:t>
            </a:r>
          </a:p>
        </p:txBody>
      </p:sp>
      <p:sp>
        <p:nvSpPr>
          <p:cNvPr id="30" name="ZoneTexte 29"/>
          <p:cNvSpPr txBox="1"/>
          <p:nvPr/>
        </p:nvSpPr>
        <p:spPr>
          <a:xfrm>
            <a:off x="2087642" y="635082"/>
            <a:ext cx="2547492" cy="654025"/>
          </a:xfrm>
          <a:prstGeom prst="rect">
            <a:avLst/>
          </a:prstGeom>
          <a:noFill/>
        </p:spPr>
        <p:txBody>
          <a:bodyPr wrap="none" rtlCol="0">
            <a:spAutoFit/>
          </a:bodyPr>
          <a:lstStyle/>
          <a:p>
            <a:pPr algn="ctr"/>
            <a:r>
              <a:rPr lang="fr-FR" sz="1200" dirty="0">
                <a:latin typeface="Times New Roman" panose="02020603050405020304" pitchFamily="18" charset="0"/>
                <a:cs typeface="Times New Roman" panose="02020603050405020304" pitchFamily="18" charset="0"/>
              </a:rPr>
              <a:t>A </a:t>
            </a:r>
            <a:r>
              <a:rPr lang="fr-FR" sz="1400" dirty="0">
                <a:latin typeface="Times New Roman" panose="02020603050405020304" pitchFamily="18" charset="0"/>
                <a:cs typeface="Times New Roman" panose="02020603050405020304" pitchFamily="18" charset="0"/>
              </a:rPr>
              <a:t>l’attention</a:t>
            </a:r>
            <a:r>
              <a:rPr lang="fr-FR" sz="1200" dirty="0">
                <a:latin typeface="Times New Roman" panose="02020603050405020304" pitchFamily="18" charset="0"/>
                <a:cs typeface="Times New Roman" panose="02020603050405020304" pitchFamily="18" charset="0"/>
              </a:rPr>
              <a:t> de</a:t>
            </a:r>
          </a:p>
          <a:p>
            <a:pPr algn="ctr"/>
            <a:r>
              <a:rPr lang="fr-FR" sz="1200" b="1" dirty="0" smtClean="0">
                <a:latin typeface="Times New Roman" panose="02020603050405020304" pitchFamily="18" charset="0"/>
                <a:cs typeface="Times New Roman" panose="02020603050405020304" pitchFamily="18" charset="0"/>
              </a:rPr>
              <a:t>M. Ibrahim </a:t>
            </a:r>
            <a:r>
              <a:rPr lang="fr-FR" sz="1200" b="1" dirty="0" err="1" smtClean="0">
                <a:latin typeface="Times New Roman" panose="02020603050405020304" pitchFamily="18" charset="0"/>
                <a:cs typeface="Times New Roman" panose="02020603050405020304" pitchFamily="18" charset="0"/>
              </a:rPr>
              <a:t>Moufakir</a:t>
            </a:r>
            <a:endParaRPr lang="fr-FR" sz="1200" b="1" dirty="0">
              <a:latin typeface="Times New Roman" panose="02020603050405020304" pitchFamily="18" charset="0"/>
              <a:cs typeface="Times New Roman" panose="02020603050405020304" pitchFamily="18" charset="0"/>
            </a:endParaRPr>
          </a:p>
          <a:p>
            <a:r>
              <a:rPr lang="fr-FR" sz="1050" dirty="0">
                <a:latin typeface="Times New Roman" panose="02020603050405020304" pitchFamily="18" charset="0"/>
                <a:cs typeface="Times New Roman" panose="02020603050405020304" pitchFamily="18" charset="0"/>
              </a:rPr>
              <a:t>A </a:t>
            </a:r>
            <a:r>
              <a:rPr lang="fr-FR" sz="1050" dirty="0" smtClean="0">
                <a:latin typeface="Times New Roman" panose="02020603050405020304" pitchFamily="18" charset="0"/>
                <a:cs typeface="Times New Roman" panose="02020603050405020304" pitchFamily="18" charset="0"/>
              </a:rPr>
              <a:t>travers l’Agence RABAT HAY NAHDA</a:t>
            </a:r>
            <a:endParaRPr lang="fr-FR" sz="1050" dirty="0">
              <a:latin typeface="Times New Roman" panose="02020603050405020304" pitchFamily="18" charset="0"/>
              <a:cs typeface="Times New Roman" panose="02020603050405020304" pitchFamily="18" charset="0"/>
            </a:endParaRPr>
          </a:p>
        </p:txBody>
      </p:sp>
      <p:pic>
        <p:nvPicPr>
          <p:cNvPr id="21" name="Imag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76" y="95414"/>
            <a:ext cx="1844824" cy="399712"/>
          </a:xfrm>
          <a:prstGeom prst="rect">
            <a:avLst/>
          </a:prstGeom>
        </p:spPr>
      </p:pic>
      <p:graphicFrame>
        <p:nvGraphicFramePr>
          <p:cNvPr id="23" name="Tableau 22"/>
          <p:cNvGraphicFramePr>
            <a:graphicFrameLocks noGrp="1"/>
          </p:cNvGraphicFramePr>
          <p:nvPr>
            <p:extLst>
              <p:ext uri="{D42A27DB-BD31-4B8C-83A1-F6EECF244321}">
                <p14:modId xmlns:p14="http://schemas.microsoft.com/office/powerpoint/2010/main" val="2249039650"/>
              </p:ext>
            </p:extLst>
          </p:nvPr>
        </p:nvGraphicFramePr>
        <p:xfrm>
          <a:off x="116631" y="3648343"/>
          <a:ext cx="6677285" cy="1601077"/>
        </p:xfrm>
        <a:graphic>
          <a:graphicData uri="http://schemas.openxmlformats.org/drawingml/2006/table">
            <a:tbl>
              <a:tblPr/>
              <a:tblGrid>
                <a:gridCol w="576065">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720080">
                  <a:extLst>
                    <a:ext uri="{9D8B030D-6E8A-4147-A177-3AD203B41FA5}">
                      <a16:colId xmlns:a16="http://schemas.microsoft.com/office/drawing/2014/main" val="1828174090"/>
                    </a:ext>
                  </a:extLst>
                </a:gridCol>
                <a:gridCol w="504056">
                  <a:extLst>
                    <a:ext uri="{9D8B030D-6E8A-4147-A177-3AD203B41FA5}">
                      <a16:colId xmlns:a16="http://schemas.microsoft.com/office/drawing/2014/main" val="20005"/>
                    </a:ext>
                  </a:extLst>
                </a:gridCol>
                <a:gridCol w="576064">
                  <a:extLst>
                    <a:ext uri="{9D8B030D-6E8A-4147-A177-3AD203B41FA5}">
                      <a16:colId xmlns:a16="http://schemas.microsoft.com/office/drawing/2014/main" val="20002"/>
                    </a:ext>
                  </a:extLst>
                </a:gridCol>
                <a:gridCol w="576064">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753128">
                  <a:extLst>
                    <a:ext uri="{9D8B030D-6E8A-4147-A177-3AD203B41FA5}">
                      <a16:colId xmlns:a16="http://schemas.microsoft.com/office/drawing/2014/main" val="1660771449"/>
                    </a:ext>
                  </a:extLst>
                </a:gridCol>
                <a:gridCol w="864096">
                  <a:extLst>
                    <a:ext uri="{9D8B030D-6E8A-4147-A177-3AD203B41FA5}">
                      <a16:colId xmlns:a16="http://schemas.microsoft.com/office/drawing/2014/main" val="20008"/>
                    </a:ext>
                  </a:extLst>
                </a:gridCol>
                <a:gridCol w="811588">
                  <a:extLst>
                    <a:ext uri="{9D8B030D-6E8A-4147-A177-3AD203B41FA5}">
                      <a16:colId xmlns:a16="http://schemas.microsoft.com/office/drawing/2014/main" val="20009"/>
                    </a:ext>
                  </a:extLst>
                </a:gridCol>
              </a:tblGrid>
              <a:tr h="651626">
                <a:tc rowSpan="3">
                  <a:txBody>
                    <a:bodyPr/>
                    <a:lstStyle/>
                    <a:p>
                      <a:pPr algn="ctr" rtl="0" fontAlgn="ctr"/>
                      <a:r>
                        <a:rPr lang="fr-FR" sz="1000" b="1" i="0" u="none" strike="noStrike" dirty="0">
                          <a:solidFill>
                            <a:srgbClr val="000000"/>
                          </a:solidFill>
                          <a:effectLst/>
                          <a:latin typeface="Times New Roman" panose="02020603050405020304" pitchFamily="18" charset="0"/>
                          <a:cs typeface="Times New Roman" panose="02020603050405020304" pitchFamily="18" charset="0"/>
                        </a:rPr>
                        <a:t>Titre</a:t>
                      </a:r>
                    </a:p>
                    <a:p>
                      <a:pPr algn="ctr" rtl="0" fontAlgn="ctr"/>
                      <a:r>
                        <a:rPr lang="fr-FR" sz="1000" b="1" i="0" u="none" strike="noStrike" dirty="0">
                          <a:solidFill>
                            <a:srgbClr val="000000"/>
                          </a:solidFill>
                          <a:effectLst/>
                          <a:latin typeface="Times New Roman" panose="02020603050405020304" pitchFamily="18" charset="0"/>
                          <a:cs typeface="Times New Roman" panose="02020603050405020304" pitchFamily="18" charset="0"/>
                        </a:rPr>
                        <a:t>foncier</a:t>
                      </a:r>
                    </a:p>
                  </a:txBody>
                  <a:tcPr marL="13758" marR="13758" marT="13758"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Superficie</a:t>
                      </a:r>
                    </a:p>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cadastrale</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3">
                  <a:txBody>
                    <a:bodyPr/>
                    <a:lstStyle/>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Désignation</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Type de</a:t>
                      </a:r>
                    </a:p>
                    <a:p>
                      <a:pPr algn="ctr" rtl="0" fontAlgn="ctr"/>
                      <a:r>
                        <a:rPr lang="fr-FR" sz="1000" b="1" i="0" u="none" strike="noStrike" dirty="0">
                          <a:solidFill>
                            <a:schemeClr val="tx1"/>
                          </a:solidFill>
                          <a:effectLst/>
                          <a:latin typeface="Times New Roman" panose="02020603050405020304" pitchFamily="18" charset="0"/>
                          <a:cs typeface="Times New Roman" panose="02020603050405020304" pitchFamily="18" charset="0"/>
                        </a:rPr>
                        <a:t>valeur</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algn="ctr" defTabSz="1320759" rtl="0" eaLnBrk="1" fontAlgn="ctr" latinLnBrk="0" hangingPunct="1"/>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a:t>
                      </a:r>
                    </a:p>
                    <a:p>
                      <a:pPr marL="0" algn="ctr" defTabSz="1320759" rtl="0" eaLnBrk="1" fontAlgn="ctr" latinLnBrk="0" hangingPunct="1"/>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Prix</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p>
                      <a:pPr marL="0" algn="ctr" defTabSz="1320759" rtl="0" eaLnBrk="1" fontAlgn="ctr" latinLnBrk="0" hangingPunct="1"/>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Unitaire</a:t>
                      </a:r>
                    </a:p>
                    <a:p>
                      <a:pPr marL="0" algn="ctr" defTabSz="1320759" rtl="0" eaLnBrk="1" fontAlgn="ctr" latinLnBrk="0" hangingPunct="1"/>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 </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Valeur retenue</a:t>
                      </a:r>
                    </a:p>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arrondie</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MA"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a:t>
                      </a:r>
                    </a:p>
                    <a:p>
                      <a:pPr marL="0" marR="0" indent="0" algn="ctr" defTabSz="1320759" rtl="0" eaLnBrk="1" fontAlgn="ctr" latinLnBrk="0" hangingPunct="1">
                        <a:lnSpc>
                          <a:spcPct val="100000"/>
                        </a:lnSpc>
                        <a:spcBef>
                          <a:spcPts val="0"/>
                        </a:spcBef>
                        <a:spcAft>
                          <a:spcPts val="0"/>
                        </a:spcAft>
                        <a:buClrTx/>
                        <a:buSzTx/>
                        <a:buFontTx/>
                        <a:buNone/>
                        <a:tabLst/>
                        <a:defRPr/>
                      </a:pPr>
                      <a:r>
                        <a:rPr lang="fr-MA"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Superficie pondérée</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Poste </a:t>
                      </a: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de</a:t>
                      </a: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comparaison </a:t>
                      </a:r>
                    </a:p>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rPr>
                        <a:t>*Capitalisation </a:t>
                      </a:r>
                      <a:r>
                        <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rPr>
                        <a:t>des Revenus Potentiels</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rowSpan="2">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Actualisation des flux financiers</a:t>
                      </a: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(DCF)</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19623">
                <a:tc vMerge="1">
                  <a:txBody>
                    <a:bodyPr/>
                    <a:lstStyle/>
                    <a:p>
                      <a:endParaRPr lang="fr-FR"/>
                    </a:p>
                  </a:txBody>
                  <a:tcPr/>
                </a:tc>
                <a:tc rowSpan="2">
                  <a:txBody>
                    <a:bodyPr/>
                    <a:lstStyle/>
                    <a:p>
                      <a:pPr algn="ctr" rtl="0" fontAlgn="ctr"/>
                      <a:r>
                        <a:rPr lang="fr-FR" sz="1000" b="1" i="0" u="none" strike="noStrike" dirty="0" smtClean="0">
                          <a:solidFill>
                            <a:srgbClr val="000000"/>
                          </a:solidFill>
                          <a:effectLst/>
                          <a:latin typeface="Times New Roman" panose="02020603050405020304" pitchFamily="18" charset="0"/>
                          <a:cs typeface="Times New Roman" panose="02020603050405020304" pitchFamily="18" charset="0"/>
                        </a:rPr>
                        <a:t>en m²</a:t>
                      </a:r>
                      <a:r>
                        <a:rPr lang="fr-FR" sz="1000" b="0" i="0" u="none" strike="noStrike" dirty="0" smtClean="0">
                          <a:solidFill>
                            <a:srgbClr val="000000"/>
                          </a:solidFill>
                          <a:effectLst/>
                          <a:latin typeface="Times New Roman" panose="02020603050405020304" pitchFamily="18" charset="0"/>
                          <a:cs typeface="Times New Roman" panose="02020603050405020304" pitchFamily="18" charset="0"/>
                        </a:rPr>
                        <a:t> </a:t>
                      </a:r>
                      <a:endParaRPr lang="fr-FR"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algn="ctr" rtl="0" fontAlgn="ctr"/>
                      <a:endParaRPr lang="fr-FR"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Times New Roman" panose="02020603050405020304" pitchFamily="18" charset="0"/>
                        <a:cs typeface="Times New Roman" panose="02020603050405020304" pitchFamily="18" charset="0"/>
                      </a:endParaRPr>
                    </a:p>
                  </a:txBody>
                  <a:tcPr/>
                </a:tc>
                <a:tc vMerge="1">
                  <a:txBody>
                    <a:bodyPr/>
                    <a:lstStyle/>
                    <a:p>
                      <a:pPr marL="0" algn="ctr" defTabSz="1320759" rtl="0" eaLnBrk="1" fontAlgn="ctr" latinLnBrk="0" hangingPunct="1"/>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marL="0" algn="ctr" defTabSz="1320759" rtl="0" eaLnBrk="1" fontAlgn="ctr" latinLnBrk="0" hangingPunct="1"/>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vMerge="1">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endParaRPr>
                    </a:p>
                  </a:txBody>
                  <a:tcPr/>
                </a:tc>
                <a:tc vMerge="1">
                  <a:txBody>
                    <a:bodyPr/>
                    <a:lstStyle/>
                    <a:p>
                      <a:pPr marL="0" algn="ctr" defTabSz="1320759" rtl="0" eaLnBrk="1" fontAlgn="ctr" latinLnBrk="0" hangingPunct="1"/>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vMerge="1">
                  <a:txBody>
                    <a:bodyPr/>
                    <a:lstStyle/>
                    <a:p>
                      <a:pPr marL="0" algn="ctr" defTabSz="1320759" rtl="0" eaLnBrk="1" fontAlgn="ctr" latinLnBrk="0" hangingPunct="1"/>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47123188"/>
                  </a:ext>
                </a:extLst>
              </a:tr>
              <a:tr h="333004">
                <a:tc vMerge="1">
                  <a:txBody>
                    <a:bodyPr/>
                    <a:lstStyle/>
                    <a:p>
                      <a:endParaRPr lang="fr-FR"/>
                    </a:p>
                  </a:txBody>
                  <a:tcPr/>
                </a:tc>
                <a:tc vMerge="1">
                  <a:txBody>
                    <a:bodyPr/>
                    <a:lstStyle/>
                    <a:p>
                      <a:endParaRPr lang="fr-FR"/>
                    </a:p>
                  </a:txBody>
                  <a:tcPr/>
                </a:tc>
                <a:tc vMerge="1">
                  <a:txBody>
                    <a:bodyPr/>
                    <a:lstStyle/>
                    <a:p>
                      <a:endParaRPr lang="fr-FR"/>
                    </a:p>
                  </a:txBody>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dirty="0">
                          <a:solidFill>
                            <a:schemeClr val="tx1"/>
                          </a:solidFill>
                          <a:effectLst/>
                          <a:latin typeface="Times New Roman" panose="02020603050405020304" pitchFamily="18" charset="0"/>
                          <a:cs typeface="Times New Roman" panose="02020603050405020304" pitchFamily="18" charset="0"/>
                        </a:rPr>
                        <a:t>en m²</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en dh/m²</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en dh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MA"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en m²</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Méthode 01</a:t>
                      </a:r>
                    </a:p>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rPr>
                        <a:t>Méthode 02</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tc>
                  <a:txBody>
                    <a:bodyPr/>
                    <a:lstStyle/>
                    <a:p>
                      <a:pPr marL="0" algn="ctr" defTabSz="1320759" rtl="0" eaLnBrk="1" fontAlgn="ctr" latinLnBrk="0" hangingPunct="1"/>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Méthode 03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492315">
                <a:tc>
                  <a:txBody>
                    <a:bodyPr/>
                    <a:lstStyle/>
                    <a:p>
                      <a:pPr algn="ctr" rtl="0" fontAlgn="ctr"/>
                      <a:r>
                        <a:rPr lang="fr-FR" sz="1000" b="1" dirty="0" smtClean="0">
                          <a:latin typeface="Times New Roman" panose="02020603050405020304" pitchFamily="18" charset="0"/>
                          <a:cs typeface="Times New Roman" panose="02020603050405020304" pitchFamily="18" charset="0"/>
                        </a:rPr>
                        <a:t>47 125/58</a:t>
                      </a:r>
                      <a:endParaRPr lang="fr-FR" sz="1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13758" marR="13758" marT="13758"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132 (+13)</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0" dirty="0" smtClean="0">
                          <a:solidFill>
                            <a:schemeClr val="tx1"/>
                          </a:solidFill>
                          <a:latin typeface="Times New Roman" panose="02020603050405020304" pitchFamily="18" charset="0"/>
                          <a:cs typeface="Times New Roman" panose="02020603050405020304" pitchFamily="18" charset="0"/>
                        </a:rPr>
                        <a:t>Appartement (+</a:t>
                      </a:r>
                      <a:r>
                        <a:rPr lang="fr-FR" sz="1000" b="0" baseline="0" dirty="0" smtClean="0">
                          <a:solidFill>
                            <a:schemeClr val="tx1"/>
                          </a:solidFill>
                          <a:latin typeface="Times New Roman" panose="02020603050405020304" pitchFamily="18" charset="0"/>
                          <a:cs typeface="Times New Roman" panose="02020603050405020304" pitchFamily="18" charset="0"/>
                        </a:rPr>
                        <a:t> PPP)</a:t>
                      </a:r>
                      <a:endParaRPr lang="fr-FR" sz="1000" b="0" dirty="0" smtClean="0">
                        <a:solidFill>
                          <a:schemeClr val="tx1"/>
                        </a:solidFill>
                        <a:latin typeface="Times New Roman" panose="02020603050405020304" pitchFamily="18" charset="0"/>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0" i="0" u="none" strike="noStrike" dirty="0">
                          <a:solidFill>
                            <a:schemeClr val="tx1"/>
                          </a:solidFill>
                          <a:effectLst/>
                          <a:latin typeface="Times New Roman" panose="02020603050405020304" pitchFamily="18" charset="0"/>
                          <a:cs typeface="Times New Roman" panose="02020603050405020304" pitchFamily="18" charset="0"/>
                        </a:rPr>
                        <a:t>VV</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endParaRPr lang="fr-FR" sz="1000" b="0" i="0" u="none" strike="noStrike" dirty="0" smtClean="0">
                        <a:solidFill>
                          <a:schemeClr val="tx1"/>
                        </a:solidFill>
                        <a:effectLst/>
                        <a:latin typeface="Times New Roman" panose="02020603050405020304" pitchFamily="18" charset="0"/>
                        <a:cs typeface="Times New Roman" panose="02020603050405020304" pitchFamily="18" charset="0"/>
                      </a:endParaRPr>
                    </a:p>
                    <a:p>
                      <a:pPr algn="ctr" rtl="0" fontAlgn="ctr"/>
                      <a:r>
                        <a:rPr lang="fr-FR" sz="1000" b="0" i="0" u="none" strike="noStrike" dirty="0" smtClean="0">
                          <a:solidFill>
                            <a:schemeClr val="tx1"/>
                          </a:solidFill>
                          <a:effectLst/>
                          <a:latin typeface="Times New Roman" panose="02020603050405020304" pitchFamily="18" charset="0"/>
                          <a:cs typeface="Times New Roman" panose="02020603050405020304" pitchFamily="18" charset="0"/>
                        </a:rPr>
                        <a:t>11 736</a:t>
                      </a:r>
                      <a:r>
                        <a:rPr lang="fr-FR" sz="1000" b="0" i="0" u="none" strike="noStrike" dirty="0">
                          <a:solidFill>
                            <a:schemeClr val="tx1"/>
                          </a:solidFill>
                          <a:effectLst/>
                          <a:latin typeface="Times New Roman" panose="02020603050405020304" pitchFamily="18" charset="0"/>
                          <a:cs typeface="Times New Roman" panose="02020603050405020304" pitchFamily="18" charset="0"/>
                        </a:rPr>
                        <a:t>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1 600 000</a:t>
                      </a:r>
                      <a:r>
                        <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rPr>
                        <a:t>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136</a:t>
                      </a:r>
                      <a:r>
                        <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5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1 433 248</a:t>
                      </a:r>
                      <a:endParaRPr lang="fr-FR" sz="105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endPar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endParaRPr>
                    </a:p>
                    <a:p>
                      <a:pPr marL="0" marR="0" indent="0" algn="ctr" defTabSz="1320759" rtl="0" eaLnBrk="1" fontAlgn="ctr" latinLnBrk="0" hangingPunct="1">
                        <a:lnSpc>
                          <a:spcPct val="100000"/>
                        </a:lnSpc>
                        <a:spcBef>
                          <a:spcPts val="0"/>
                        </a:spcBef>
                        <a:spcAft>
                          <a:spcPts val="0"/>
                        </a:spcAft>
                        <a:buClrTx/>
                        <a:buSzTx/>
                        <a:buFontTx/>
                        <a:buNone/>
                        <a:tabLst/>
                        <a:defRPr/>
                      </a:pPr>
                      <a:r>
                        <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rPr>
                        <a:t>1 </a:t>
                      </a:r>
                      <a:r>
                        <a:rPr lang="fr-FR" sz="1000" b="1" i="0" u="none" strike="noStrike" kern="1200" dirty="0" smtClean="0">
                          <a:solidFill>
                            <a:schemeClr val="accent1">
                              <a:lumMod val="50000"/>
                            </a:schemeClr>
                          </a:solidFill>
                          <a:effectLst/>
                          <a:latin typeface="Times New Roman" panose="02020603050405020304" pitchFamily="18" charset="0"/>
                          <a:ea typeface="+mn-ea"/>
                          <a:cs typeface="Times New Roman" panose="02020603050405020304" pitchFamily="18" charset="0"/>
                        </a:rPr>
                        <a:t>568 939</a:t>
                      </a:r>
                      <a:r>
                        <a:rPr lang="fr-FR" sz="1000" b="1" i="0" u="none" strike="noStrike" kern="1200" dirty="0">
                          <a:solidFill>
                            <a:schemeClr val="accent1">
                              <a:lumMod val="50000"/>
                            </a:schemeClr>
                          </a:solidFill>
                          <a:effectLst/>
                          <a:latin typeface="Times New Roman" panose="02020603050405020304" pitchFamily="18" charset="0"/>
                          <a:ea typeface="+mn-ea"/>
                          <a:cs typeface="Times New Roman" panose="02020603050405020304" pitchFamily="18" charset="0"/>
                        </a:rPr>
                        <a:t>
</a:t>
                      </a: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1 </a:t>
                      </a:r>
                      <a:r>
                        <a:rPr lang="fr-FR" sz="1000" b="1"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572 285</a:t>
                      </a:r>
                      <a:endParaRPr lang="fr-FR" sz="1000" b="1"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13758" marR="13758" marT="13758"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graphicFrame>
        <p:nvGraphicFramePr>
          <p:cNvPr id="17" name="Tableau 16"/>
          <p:cNvGraphicFramePr>
            <a:graphicFrameLocks noGrp="1"/>
          </p:cNvGraphicFramePr>
          <p:nvPr>
            <p:extLst>
              <p:ext uri="{D42A27DB-BD31-4B8C-83A1-F6EECF244321}">
                <p14:modId xmlns:p14="http://schemas.microsoft.com/office/powerpoint/2010/main" val="3891522969"/>
              </p:ext>
            </p:extLst>
          </p:nvPr>
        </p:nvGraphicFramePr>
        <p:xfrm>
          <a:off x="85894" y="7495738"/>
          <a:ext cx="6674975" cy="1078699"/>
        </p:xfrm>
        <a:graphic>
          <a:graphicData uri="http://schemas.openxmlformats.org/drawingml/2006/table">
            <a:tbl>
              <a:tblPr firstRow="1"/>
              <a:tblGrid>
                <a:gridCol w="6674975">
                  <a:extLst>
                    <a:ext uri="{9D8B030D-6E8A-4147-A177-3AD203B41FA5}">
                      <a16:colId xmlns:a16="http://schemas.microsoft.com/office/drawing/2014/main" val="2437334052"/>
                    </a:ext>
                  </a:extLst>
                </a:gridCol>
              </a:tblGrid>
              <a:tr h="196787">
                <a:tc>
                  <a:txBody>
                    <a:bodyPr/>
                    <a:lstStyle/>
                    <a:p>
                      <a:pPr marL="0" algn="ctr" defTabSz="914400" rtl="0" eaLnBrk="1" fontAlgn="ctr" latinLnBrk="0" hangingPunct="1"/>
                      <a:r>
                        <a:rPr lang="fr-FR" sz="1200" b="1" kern="1200" dirty="0">
                          <a:solidFill>
                            <a:schemeClr val="bg1"/>
                          </a:solidFill>
                          <a:latin typeface="Times New Roman" panose="02020603050405020304" pitchFamily="18" charset="0"/>
                          <a:ea typeface="+mn-ea"/>
                          <a:cs typeface="Times New Roman" panose="02020603050405020304" pitchFamily="18" charset="0"/>
                        </a:rPr>
                        <a:t>Réserve </a:t>
                      </a:r>
                    </a:p>
                  </a:txBody>
                  <a:tcPr marL="7225" marR="7225" marT="7225"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93757142"/>
                  </a:ext>
                </a:extLst>
              </a:tr>
              <a:tr h="881912">
                <a:tc>
                  <a:txBody>
                    <a:bodyPr/>
                    <a:lstStyle/>
                    <a:p>
                      <a:pPr marL="26670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Wingdings" panose="05000000000000000000" pitchFamily="2" charset="2"/>
                        <a:buChar char="§"/>
                        <a:tabLst/>
                        <a:defRPr/>
                      </a:pPr>
                      <a:r>
                        <a:rPr kumimoji="0" lang="fr-F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Sous réserve de l’obtention de :</a:t>
                      </a:r>
                    </a:p>
                    <a:p>
                      <a:pPr marL="43815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Times New Roman" panose="02020603050405020304" pitchFamily="18" charset="0"/>
                        <a:buChar char="‐"/>
                        <a:tabLst/>
                        <a:defRPr/>
                      </a:pPr>
                      <a:r>
                        <a:rPr kumimoji="0" lang="fr-F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Règlement de la copropriété ;</a:t>
                      </a:r>
                    </a:p>
                    <a:p>
                      <a:pPr marL="43815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Times New Roman" panose="02020603050405020304" pitchFamily="18" charset="0"/>
                        <a:buChar char="‐"/>
                        <a:tabLst/>
                        <a:defRPr/>
                      </a:pPr>
                      <a:r>
                        <a:rPr kumimoji="0" lang="fr-FR" sz="1050" b="0" i="0" u="none" strike="noStrike" kern="1200" cap="none" spc="0" normalizeH="0" baseline="0" noProof="0" dirty="0" smtClean="0">
                          <a:ln>
                            <a:noFill/>
                          </a:ln>
                          <a:solidFill>
                            <a:prstClr val="black"/>
                          </a:solidFill>
                          <a:effectLst/>
                          <a:uLnTx/>
                          <a:uFillTx/>
                          <a:latin typeface="Times New Roman" panose="02020603050405020304" pitchFamily="18" charset="0"/>
                          <a:ea typeface="+mn-ea"/>
                          <a:cs typeface="Times New Roman" panose="02020603050405020304" pitchFamily="18" charset="0"/>
                        </a:rPr>
                        <a:t>Plan de copropriété ;</a:t>
                      </a:r>
                    </a:p>
                    <a:p>
                      <a:pPr marL="266700" marR="0" lvl="0" indent="-171450" algn="l" defTabSz="1320759" rtl="0" eaLnBrk="1" fontAlgn="ctr" latinLnBrk="0" hangingPunct="1">
                        <a:lnSpc>
                          <a:spcPct val="100000"/>
                        </a:lnSpc>
                        <a:spcBef>
                          <a:spcPts val="0"/>
                        </a:spcBef>
                        <a:spcAft>
                          <a:spcPts val="0"/>
                        </a:spcAft>
                        <a:buClr>
                          <a:srgbClr val="C0504D">
                            <a:lumMod val="40000"/>
                            <a:lumOff val="60000"/>
                          </a:srgbClr>
                        </a:buClr>
                        <a:buSzTx/>
                        <a:buFont typeface="Wingdings" panose="05000000000000000000" pitchFamily="2" charset="2"/>
                        <a:buChar char="§"/>
                        <a:tabLst/>
                        <a:defRPr/>
                      </a:pPr>
                      <a:r>
                        <a:rPr kumimoji="0" lang="fr-FR" sz="105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Respect des conditions et charges inscrites dans le règlement de copropriété.</a:t>
                      </a:r>
                    </a:p>
                  </a:txBody>
                  <a:tcPr marL="7225" marR="7225" marT="7225"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4" name="Text Box 3"/>
          <p:cNvSpPr txBox="1">
            <a:spLocks noChangeArrowheads="1"/>
          </p:cNvSpPr>
          <p:nvPr/>
        </p:nvSpPr>
        <p:spPr bwMode="auto">
          <a:xfrm>
            <a:off x="-15967" y="9390361"/>
            <a:ext cx="6613319"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2080" tIns="66040" rIns="132080" bIns="66040" numCol="1" anchor="ctr" anchorCtr="0" compatLnSpc="1">
            <a:prstTxWarp prst="textNoShape">
              <a:avLst/>
            </a:prstTxWarp>
          </a:bodyPr>
          <a:lstStyle/>
          <a:p>
            <a:pPr lvl="0" algn="ctr" eaLnBrk="0" fontAlgn="base" hangingPunct="0">
              <a:spcBef>
                <a:spcPct val="0"/>
              </a:spcBef>
              <a:spcAft>
                <a:spcPct val="0"/>
              </a:spcAft>
            </a:pPr>
            <a:r>
              <a:rPr lang="fr-FR" altLang="fr-FR" sz="700" b="1" dirty="0">
                <a:solidFill>
                  <a:schemeClr val="bg1">
                    <a:lumMod val="50000"/>
                  </a:schemeClr>
                </a:solidFill>
              </a:rPr>
              <a:t>Terra Modus, SARLAU au capital de 2.500.000,00 </a:t>
            </a:r>
            <a:r>
              <a:rPr lang="fr-FR" altLang="fr-FR" sz="700" b="1" dirty="0" err="1">
                <a:solidFill>
                  <a:schemeClr val="bg1">
                    <a:lumMod val="50000"/>
                  </a:schemeClr>
                </a:solidFill>
              </a:rPr>
              <a:t>dhs</a:t>
            </a:r>
            <a:r>
              <a:rPr lang="fr-FR" altLang="fr-FR" sz="700" b="1" dirty="0">
                <a:solidFill>
                  <a:schemeClr val="bg1">
                    <a:lumMod val="50000"/>
                  </a:schemeClr>
                </a:solidFill>
              </a:rPr>
              <a:t>. Siège : Résidence </a:t>
            </a:r>
            <a:r>
              <a:rPr lang="fr-FR" altLang="fr-FR" sz="700" b="1" dirty="0" err="1">
                <a:solidFill>
                  <a:schemeClr val="bg1">
                    <a:lumMod val="50000"/>
                  </a:schemeClr>
                </a:solidFill>
              </a:rPr>
              <a:t>Essaada</a:t>
            </a:r>
            <a:r>
              <a:rPr lang="fr-FR" altLang="fr-FR" sz="700" b="1" dirty="0">
                <a:solidFill>
                  <a:schemeClr val="bg1">
                    <a:lumMod val="50000"/>
                  </a:schemeClr>
                </a:solidFill>
              </a:rPr>
              <a:t>, </a:t>
            </a:r>
            <a:r>
              <a:rPr lang="fr-FR" altLang="fr-FR" sz="700" b="1" dirty="0" err="1">
                <a:solidFill>
                  <a:schemeClr val="bg1">
                    <a:lumMod val="50000"/>
                  </a:schemeClr>
                </a:solidFill>
              </a:rPr>
              <a:t>Imm</a:t>
            </a:r>
            <a:r>
              <a:rPr lang="fr-FR" altLang="fr-FR" sz="700" b="1" dirty="0">
                <a:solidFill>
                  <a:schemeClr val="bg1">
                    <a:lumMod val="50000"/>
                  </a:schemeClr>
                </a:solidFill>
              </a:rPr>
              <a:t> A, </a:t>
            </a:r>
            <a:r>
              <a:rPr lang="fr-FR" altLang="fr-FR" sz="700" b="1" dirty="0" err="1">
                <a:solidFill>
                  <a:schemeClr val="bg1">
                    <a:lumMod val="50000"/>
                  </a:schemeClr>
                </a:solidFill>
              </a:rPr>
              <a:t>Appt</a:t>
            </a:r>
            <a:r>
              <a:rPr lang="fr-FR" altLang="fr-FR" sz="700" b="1" dirty="0">
                <a:solidFill>
                  <a:schemeClr val="bg1">
                    <a:lumMod val="50000"/>
                  </a:schemeClr>
                </a:solidFill>
              </a:rPr>
              <a:t> 03, 461 Boulevard Amina </a:t>
            </a:r>
            <a:r>
              <a:rPr lang="fr-FR" altLang="fr-FR" sz="700" b="1" dirty="0" err="1">
                <a:solidFill>
                  <a:schemeClr val="bg1">
                    <a:lumMod val="50000"/>
                  </a:schemeClr>
                </a:solidFill>
              </a:rPr>
              <a:t>Bint</a:t>
            </a:r>
            <a:r>
              <a:rPr lang="fr-FR" altLang="fr-FR" sz="700" b="1" dirty="0">
                <a:solidFill>
                  <a:schemeClr val="bg1">
                    <a:lumMod val="50000"/>
                  </a:schemeClr>
                </a:solidFill>
              </a:rPr>
              <a:t> </a:t>
            </a:r>
            <a:r>
              <a:rPr lang="fr-FR" altLang="fr-FR" sz="700" b="1" dirty="0" err="1">
                <a:solidFill>
                  <a:schemeClr val="bg1">
                    <a:lumMod val="50000"/>
                  </a:schemeClr>
                </a:solidFill>
              </a:rPr>
              <a:t>Wahb</a:t>
            </a:r>
            <a:r>
              <a:rPr lang="fr-FR" altLang="fr-FR" sz="700" b="1" dirty="0">
                <a:solidFill>
                  <a:schemeClr val="bg1">
                    <a:lumMod val="50000"/>
                  </a:schemeClr>
                </a:solidFill>
              </a:rPr>
              <a:t>, Hay </a:t>
            </a:r>
            <a:r>
              <a:rPr lang="fr-FR" altLang="fr-FR" sz="700" b="1" dirty="0" err="1">
                <a:solidFill>
                  <a:schemeClr val="bg1">
                    <a:lumMod val="50000"/>
                  </a:schemeClr>
                </a:solidFill>
              </a:rPr>
              <a:t>Ibnou</a:t>
            </a:r>
            <a:r>
              <a:rPr lang="fr-FR" altLang="fr-FR" sz="700" b="1" dirty="0">
                <a:solidFill>
                  <a:schemeClr val="bg1">
                    <a:lumMod val="50000"/>
                  </a:schemeClr>
                </a:solidFill>
              </a:rPr>
              <a:t> </a:t>
            </a:r>
            <a:r>
              <a:rPr lang="fr-FR" altLang="fr-FR" sz="700" b="1" dirty="0" err="1">
                <a:solidFill>
                  <a:schemeClr val="bg1">
                    <a:lumMod val="50000"/>
                  </a:schemeClr>
                </a:solidFill>
              </a:rPr>
              <a:t>Rochd</a:t>
            </a:r>
            <a:r>
              <a:rPr lang="fr-FR" altLang="fr-FR" sz="700" b="1" dirty="0">
                <a:solidFill>
                  <a:schemeClr val="bg1">
                    <a:lumMod val="50000"/>
                  </a:schemeClr>
                </a:solidFill>
              </a:rPr>
              <a:t>, Al </a:t>
            </a:r>
            <a:r>
              <a:rPr lang="fr-FR" altLang="fr-FR" sz="700" b="1" dirty="0" err="1">
                <a:solidFill>
                  <a:schemeClr val="bg1">
                    <a:lumMod val="50000"/>
                  </a:schemeClr>
                </a:solidFill>
              </a:rPr>
              <a:t>Wifak</a:t>
            </a:r>
            <a:r>
              <a:rPr lang="fr-FR" altLang="fr-FR" sz="700" b="1" dirty="0">
                <a:solidFill>
                  <a:schemeClr val="bg1">
                    <a:lumMod val="50000"/>
                  </a:schemeClr>
                </a:solidFill>
              </a:rPr>
              <a:t>, </a:t>
            </a:r>
            <a:r>
              <a:rPr lang="fr-FR" altLang="fr-FR" sz="700" b="1" dirty="0" err="1">
                <a:solidFill>
                  <a:schemeClr val="bg1">
                    <a:lumMod val="50000"/>
                  </a:schemeClr>
                </a:solidFill>
              </a:rPr>
              <a:t>Témara</a:t>
            </a:r>
            <a:endParaRPr lang="fr-FR" altLang="fr-FR" sz="700" b="1" dirty="0">
              <a:solidFill>
                <a:schemeClr val="bg1">
                  <a:lumMod val="50000"/>
                </a:schemeClr>
              </a:solidFill>
            </a:endParaRPr>
          </a:p>
          <a:p>
            <a:pPr lvl="0" algn="ctr" eaLnBrk="0" fontAlgn="base" hangingPunct="0">
              <a:spcBef>
                <a:spcPct val="0"/>
              </a:spcBef>
              <a:spcAft>
                <a:spcPct val="0"/>
              </a:spcAft>
            </a:pPr>
            <a:r>
              <a:rPr lang="fr-FR" altLang="fr-FR" sz="700" b="1" dirty="0">
                <a:solidFill>
                  <a:schemeClr val="bg1">
                    <a:lumMod val="50000"/>
                  </a:schemeClr>
                </a:solidFill>
              </a:rPr>
              <a:t>Code Postal : 12040 Tél : </a:t>
            </a:r>
            <a:r>
              <a:rPr lang="fr-FR" altLang="fr-FR" sz="700" b="1" dirty="0">
                <a:solidFill>
                  <a:srgbClr val="0070C0"/>
                </a:solidFill>
              </a:rPr>
              <a:t>0537646903</a:t>
            </a:r>
            <a:r>
              <a:rPr lang="fr-FR" altLang="fr-FR" sz="700" b="1" dirty="0">
                <a:solidFill>
                  <a:schemeClr val="bg1">
                    <a:lumMod val="50000"/>
                  </a:schemeClr>
                </a:solidFill>
              </a:rPr>
              <a:t> Fax </a:t>
            </a:r>
            <a:r>
              <a:rPr lang="fr-FR" altLang="fr-FR" sz="700" b="1" dirty="0">
                <a:solidFill>
                  <a:srgbClr val="0070C0"/>
                </a:solidFill>
              </a:rPr>
              <a:t>: 0537646902 </a:t>
            </a:r>
            <a:r>
              <a:rPr lang="fr-FR" altLang="fr-FR" sz="700" b="1" dirty="0">
                <a:solidFill>
                  <a:schemeClr val="bg1">
                    <a:lumMod val="50000"/>
                  </a:schemeClr>
                </a:solidFill>
              </a:rPr>
              <a:t>Email :</a:t>
            </a:r>
            <a:r>
              <a:rPr lang="fr-FR" altLang="fr-FR" sz="700" b="1" dirty="0">
                <a:solidFill>
                  <a:srgbClr val="0070C0"/>
                </a:solidFill>
              </a:rPr>
              <a:t> terramodus@menara.ma </a:t>
            </a:r>
            <a:r>
              <a:rPr lang="fr-FR" altLang="fr-FR" sz="700" b="1" dirty="0">
                <a:solidFill>
                  <a:schemeClr val="bg1">
                    <a:lumMod val="50000"/>
                  </a:schemeClr>
                </a:solidFill>
              </a:rPr>
              <a:t>Site Web </a:t>
            </a:r>
            <a:r>
              <a:rPr lang="fr-FR" altLang="fr-FR" sz="700" b="1" dirty="0">
                <a:solidFill>
                  <a:srgbClr val="0070C0"/>
                </a:solidFill>
              </a:rPr>
              <a:t>: www.terramodus.ma</a:t>
            </a:r>
          </a:p>
          <a:p>
            <a:pPr lvl="0" algn="ctr" eaLnBrk="0" fontAlgn="base" hangingPunct="0">
              <a:spcBef>
                <a:spcPct val="0"/>
              </a:spcBef>
              <a:spcAft>
                <a:spcPct val="0"/>
              </a:spcAft>
            </a:pPr>
            <a:r>
              <a:rPr lang="fr-FR" altLang="fr-FR" sz="700" b="1" dirty="0">
                <a:solidFill>
                  <a:schemeClr val="bg1">
                    <a:lumMod val="50000"/>
                  </a:schemeClr>
                </a:solidFill>
              </a:rPr>
              <a:t>RC Rabat : 82861 CNSS : 8612873 Patente : 26900782 IF : 3340505 RIB : 011 825 0000 01 210 00 11169 68 BMCE, TEMARA VILLE</a:t>
            </a:r>
          </a:p>
          <a:p>
            <a:pPr lvl="0" algn="ctr" eaLnBrk="0" fontAlgn="base" hangingPunct="0">
              <a:spcBef>
                <a:spcPct val="0"/>
              </a:spcBef>
              <a:spcAft>
                <a:spcPct val="0"/>
              </a:spcAft>
            </a:pPr>
            <a:r>
              <a:rPr lang="fr-FR" altLang="fr-FR" sz="700" b="1" dirty="0">
                <a:solidFill>
                  <a:schemeClr val="bg1">
                    <a:lumMod val="50000"/>
                  </a:schemeClr>
                </a:solidFill>
              </a:rPr>
              <a:t>ICE : 00 143 3196 0000 15</a:t>
            </a:r>
          </a:p>
        </p:txBody>
      </p:sp>
    </p:spTree>
    <p:extLst>
      <p:ext uri="{BB962C8B-B14F-4D97-AF65-F5344CB8AC3E}">
        <p14:creationId xmlns:p14="http://schemas.microsoft.com/office/powerpoint/2010/main" val="28043000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38572" y="1496616"/>
            <a:ext cx="6821740" cy="2708434"/>
          </a:xfrm>
          <a:prstGeom prst="rect">
            <a:avLst/>
          </a:prstGeom>
          <a:noFill/>
          <a:ln>
            <a:noFill/>
          </a:ln>
        </p:spPr>
        <p:txBody>
          <a:bodyPr wrap="square" rtlCol="0">
            <a:spAutoFit/>
          </a:bodyPr>
          <a:lstStyle/>
          <a:p>
            <a:pPr marL="412737" indent="-412737" algn="just">
              <a:lnSpc>
                <a:spcPts val="1680"/>
              </a:lnSpc>
              <a:buClr>
                <a:schemeClr val="tx2"/>
              </a:buClr>
              <a:buFont typeface="+mj-lt"/>
              <a:buAutoNum type="romanUcPeriod"/>
            </a:pPr>
            <a:r>
              <a:rPr lang="fr-FR" sz="1100" dirty="0">
                <a:latin typeface="Times New Roman" panose="02020603050405020304" pitchFamily="18" charset="0"/>
                <a:cs typeface="Times New Roman" panose="02020603050405020304" pitchFamily="18" charset="0"/>
              </a:rPr>
              <a:t>Le cadre : Demande d’expertise de </a:t>
            </a:r>
            <a:r>
              <a:rPr lang="fr-FR" sz="1100" b="1" dirty="0" smtClean="0">
                <a:latin typeface="Times New Roman" panose="02020603050405020304" pitchFamily="18" charset="0"/>
                <a:cs typeface="Times New Roman" panose="02020603050405020304" pitchFamily="18" charset="0"/>
              </a:rPr>
              <a:t>M. </a:t>
            </a:r>
            <a:r>
              <a:rPr lang="fr-FR" sz="1100" b="1" dirty="0">
                <a:latin typeface="Times New Roman" panose="02020603050405020304" pitchFamily="18" charset="0"/>
                <a:cs typeface="Times New Roman" panose="02020603050405020304" pitchFamily="18" charset="0"/>
              </a:rPr>
              <a:t>Ibrahim </a:t>
            </a:r>
            <a:r>
              <a:rPr lang="fr-FR" sz="1100" b="1" dirty="0" err="1" smtClean="0">
                <a:latin typeface="Times New Roman" panose="02020603050405020304" pitchFamily="18" charset="0"/>
                <a:cs typeface="Times New Roman" panose="02020603050405020304" pitchFamily="18" charset="0"/>
              </a:rPr>
              <a:t>Moufakir</a:t>
            </a:r>
            <a:r>
              <a:rPr lang="fr-FR" sz="1100" b="1" dirty="0" smtClean="0">
                <a:latin typeface="Times New Roman" panose="02020603050405020304" pitchFamily="18" charset="0"/>
                <a:cs typeface="Times New Roman" panose="02020603050405020304" pitchFamily="18" charset="0"/>
              </a:rPr>
              <a:t> </a:t>
            </a:r>
            <a:r>
              <a:rPr lang="fr-FR" sz="1100" dirty="0" smtClean="0">
                <a:latin typeface="Times New Roman" panose="02020603050405020304" pitchFamily="18" charset="0"/>
                <a:cs typeface="Times New Roman" panose="02020603050405020304" pitchFamily="18" charset="0"/>
              </a:rPr>
              <a:t>à </a:t>
            </a:r>
            <a:r>
              <a:rPr lang="fr-FR" sz="1100" dirty="0">
                <a:latin typeface="Times New Roman" panose="02020603050405020304" pitchFamily="18" charset="0"/>
                <a:cs typeface="Times New Roman" panose="02020603050405020304" pitchFamily="18" charset="0"/>
              </a:rPr>
              <a:t>travers la convention entre BMCE et Terra Modus signée le 17/03/2016 </a:t>
            </a:r>
            <a:r>
              <a:rPr lang="fr-FR" sz="1100" dirty="0" smtClean="0">
                <a:latin typeface="Times New Roman" panose="02020603050405020304" pitchFamily="18" charset="0"/>
                <a:cs typeface="Times New Roman" panose="02020603050405020304" pitchFamily="18" charset="0"/>
              </a:rPr>
              <a:t>;</a:t>
            </a:r>
          </a:p>
          <a:p>
            <a:pPr marL="412737" indent="-412737" algn="just">
              <a:lnSpc>
                <a:spcPts val="1680"/>
              </a:lnSpc>
              <a:buClr>
                <a:schemeClr val="tx2"/>
              </a:buClr>
              <a:buFont typeface="+mj-lt"/>
              <a:buAutoNum type="romanUcPeriod"/>
            </a:pPr>
            <a:r>
              <a:rPr lang="fr-FR" sz="1100" dirty="0" smtClean="0">
                <a:latin typeface="Times New Roman" panose="02020603050405020304" pitchFamily="18" charset="0"/>
                <a:cs typeface="Times New Roman" panose="02020603050405020304" pitchFamily="18" charset="0"/>
              </a:rPr>
              <a:t>Bien </a:t>
            </a:r>
            <a:r>
              <a:rPr lang="fr-FR" sz="1100" dirty="0">
                <a:latin typeface="Times New Roman" panose="02020603050405020304" pitchFamily="18" charset="0"/>
                <a:cs typeface="Times New Roman" panose="02020603050405020304" pitchFamily="18" charset="0"/>
              </a:rPr>
              <a:t>immobilier composé d’un </a:t>
            </a:r>
            <a:r>
              <a:rPr lang="fr-FR" sz="1100" dirty="0" smtClean="0">
                <a:latin typeface="Times New Roman" panose="02020603050405020304" pitchFamily="18" charset="0"/>
                <a:cs typeface="Times New Roman" panose="02020603050405020304" pitchFamily="18" charset="0"/>
              </a:rPr>
              <a:t>appartement, </a:t>
            </a:r>
            <a:r>
              <a:rPr lang="fr-FR" sz="1100" dirty="0">
                <a:latin typeface="Times New Roman" panose="02020603050405020304" pitchFamily="18" charset="0"/>
                <a:cs typeface="Times New Roman" panose="02020603050405020304" pitchFamily="18" charset="0"/>
              </a:rPr>
              <a:t>sis à n° 05, 1er étage, Immeuble 02, Résidence Les Roses, Ville de Salé El Jadida , Région de </a:t>
            </a:r>
            <a:r>
              <a:rPr lang="fr-FR" sz="1100" dirty="0" smtClean="0">
                <a:latin typeface="Times New Roman" panose="02020603050405020304" pitchFamily="18" charset="0"/>
                <a:cs typeface="Times New Roman" panose="02020603050405020304" pitchFamily="18" charset="0"/>
              </a:rPr>
              <a:t>Rabat-Salé-Kénitra, d’une </a:t>
            </a:r>
            <a:r>
              <a:rPr lang="fr-FR" sz="1100" dirty="0">
                <a:latin typeface="Times New Roman" panose="02020603050405020304" pitchFamily="18" charset="0"/>
                <a:cs typeface="Times New Roman" panose="02020603050405020304" pitchFamily="18" charset="0"/>
              </a:rPr>
              <a:t>superficie cadastrale </a:t>
            </a:r>
            <a:r>
              <a:rPr lang="fr-FR" sz="1100" dirty="0" smtClean="0">
                <a:latin typeface="Times New Roman" panose="02020603050405020304" pitchFamily="18" charset="0"/>
                <a:cs typeface="Times New Roman" panose="02020603050405020304" pitchFamily="18" charset="0"/>
              </a:rPr>
              <a:t>totale de </a:t>
            </a:r>
            <a:r>
              <a:rPr lang="fr-FR" sz="1100" b="1" dirty="0" smtClean="0">
                <a:latin typeface="Times New Roman" panose="02020603050405020304" pitchFamily="18" charset="0"/>
                <a:cs typeface="Times New Roman" panose="02020603050405020304" pitchFamily="18" charset="0"/>
              </a:rPr>
              <a:t>145 m² ;</a:t>
            </a:r>
            <a:endParaRPr lang="fr-FR" sz="1100" b="1" dirty="0">
              <a:latin typeface="Times New Roman" panose="02020603050405020304" pitchFamily="18" charset="0"/>
              <a:cs typeface="Times New Roman" panose="02020603050405020304" pitchFamily="18" charset="0"/>
            </a:endParaRPr>
          </a:p>
          <a:p>
            <a:pPr marL="412737" indent="-412737" algn="just">
              <a:lnSpc>
                <a:spcPts val="1680"/>
              </a:lnSpc>
              <a:buClr>
                <a:schemeClr val="tx2"/>
              </a:buClr>
              <a:buFont typeface="+mj-lt"/>
              <a:buAutoNum type="romanUcPeriod"/>
            </a:pPr>
            <a:r>
              <a:rPr lang="fr-FR" sz="1100" dirty="0">
                <a:latin typeface="Times New Roman" panose="02020603050405020304" pitchFamily="18" charset="0"/>
                <a:cs typeface="Times New Roman" panose="02020603050405020304" pitchFamily="18" charset="0"/>
              </a:rPr>
              <a:t>Confirmation de la mission via mail en date du </a:t>
            </a:r>
            <a:r>
              <a:rPr lang="fr-FR" sz="1100" b="1" dirty="0" smtClean="0">
                <a:latin typeface="Times New Roman" panose="02020603050405020304" pitchFamily="18" charset="0"/>
                <a:cs typeface="Times New Roman" panose="02020603050405020304" pitchFamily="18" charset="0"/>
              </a:rPr>
              <a:t>28/12/2022 </a:t>
            </a:r>
            <a:r>
              <a:rPr lang="fr-FR" sz="1100" b="1" dirty="0">
                <a:latin typeface="Times New Roman" panose="02020603050405020304" pitchFamily="18" charset="0"/>
                <a:cs typeface="Times New Roman" panose="02020603050405020304" pitchFamily="18" charset="0"/>
              </a:rPr>
              <a:t>;</a:t>
            </a:r>
            <a:endParaRPr lang="fr-FR" sz="1100" dirty="0">
              <a:latin typeface="Times New Roman" panose="02020603050405020304" pitchFamily="18" charset="0"/>
              <a:cs typeface="Times New Roman" panose="02020603050405020304" pitchFamily="18" charset="0"/>
            </a:endParaRPr>
          </a:p>
          <a:p>
            <a:pPr marL="412737" indent="-412737" algn="just">
              <a:lnSpc>
                <a:spcPts val="1680"/>
              </a:lnSpc>
              <a:buClr>
                <a:schemeClr val="tx2"/>
              </a:buClr>
              <a:buFont typeface="+mj-lt"/>
              <a:buAutoNum type="romanUcPeriod"/>
            </a:pPr>
            <a:r>
              <a:rPr lang="fr-FR" sz="1100" dirty="0">
                <a:latin typeface="Times New Roman" panose="02020603050405020304" pitchFamily="18" charset="0"/>
                <a:cs typeface="Times New Roman" panose="02020603050405020304" pitchFamily="18" charset="0"/>
              </a:rPr>
              <a:t>Visite du bien effectuée </a:t>
            </a:r>
            <a:r>
              <a:rPr lang="fr-FR" sz="1100" dirty="0" smtClean="0">
                <a:latin typeface="Times New Roman" panose="02020603050405020304" pitchFamily="18" charset="0"/>
                <a:cs typeface="Times New Roman" panose="02020603050405020304" pitchFamily="18" charset="0"/>
              </a:rPr>
              <a:t>le </a:t>
            </a:r>
            <a:r>
              <a:rPr lang="fr-FR" sz="1100" b="1" dirty="0" smtClean="0">
                <a:latin typeface="Times New Roman" panose="02020603050405020304" pitchFamily="18" charset="0"/>
                <a:cs typeface="Times New Roman" panose="02020603050405020304" pitchFamily="18" charset="0"/>
              </a:rPr>
              <a:t>30/12/2022</a:t>
            </a:r>
            <a:r>
              <a:rPr lang="fr-FR" sz="1100" b="1" dirty="0">
                <a:latin typeface="Times New Roman" panose="02020603050405020304" pitchFamily="18" charset="0"/>
                <a:cs typeface="Times New Roman" panose="02020603050405020304" pitchFamily="18" charset="0"/>
              </a:rPr>
              <a:t>,</a:t>
            </a:r>
            <a:r>
              <a:rPr lang="fr-FR" sz="1100" dirty="0">
                <a:latin typeface="Times New Roman" panose="02020603050405020304" pitchFamily="18" charset="0"/>
                <a:cs typeface="Times New Roman" panose="02020603050405020304" pitchFamily="18" charset="0"/>
              </a:rPr>
              <a:t> par </a:t>
            </a:r>
            <a:r>
              <a:rPr lang="fr-FR" sz="1100" b="1" dirty="0" smtClean="0">
                <a:latin typeface="Times New Roman" panose="02020603050405020304" pitchFamily="18" charset="0"/>
                <a:cs typeface="Times New Roman" panose="02020603050405020304" pitchFamily="18" charset="0"/>
              </a:rPr>
              <a:t>M. CHIBLI Mustapha </a:t>
            </a:r>
            <a:r>
              <a:rPr lang="fr-FR" sz="1100" dirty="0" smtClean="0">
                <a:latin typeface="Times New Roman" panose="02020603050405020304" pitchFamily="18" charset="0"/>
                <a:cs typeface="Times New Roman" panose="02020603050405020304" pitchFamily="18" charset="0"/>
              </a:rPr>
              <a:t>;</a:t>
            </a:r>
            <a:endParaRPr lang="fr-FR" sz="1100" dirty="0">
              <a:latin typeface="Times New Roman" panose="02020603050405020304" pitchFamily="18" charset="0"/>
              <a:cs typeface="Times New Roman" panose="02020603050405020304" pitchFamily="18" charset="0"/>
            </a:endParaRPr>
          </a:p>
          <a:p>
            <a:pPr marL="412737" indent="-412737" algn="just">
              <a:lnSpc>
                <a:spcPts val="1680"/>
              </a:lnSpc>
              <a:buClr>
                <a:schemeClr val="tx2"/>
              </a:buClr>
              <a:buFont typeface="+mj-lt"/>
              <a:buAutoNum type="romanUcPeriod"/>
            </a:pPr>
            <a:r>
              <a:rPr lang="fr-FR" sz="1100" dirty="0">
                <a:latin typeface="Times New Roman" panose="02020603050405020304" pitchFamily="18" charset="0"/>
                <a:cs typeface="Times New Roman" panose="02020603050405020304" pitchFamily="18" charset="0"/>
              </a:rPr>
              <a:t>Traitement du dossier fait par </a:t>
            </a:r>
            <a:r>
              <a:rPr lang="fr-FR" sz="1100" b="1" dirty="0" smtClean="0">
                <a:latin typeface="Times New Roman" panose="02020603050405020304" pitchFamily="18" charset="0"/>
                <a:cs typeface="Times New Roman" panose="02020603050405020304" pitchFamily="18" charset="0"/>
              </a:rPr>
              <a:t>Mme. BABAHAMOU </a:t>
            </a:r>
            <a:r>
              <a:rPr lang="fr-FR" sz="1100" b="1" dirty="0" err="1" smtClean="0">
                <a:latin typeface="Times New Roman" panose="02020603050405020304" pitchFamily="18" charset="0"/>
                <a:cs typeface="Times New Roman" panose="02020603050405020304" pitchFamily="18" charset="0"/>
              </a:rPr>
              <a:t>Nouhaila</a:t>
            </a:r>
            <a:r>
              <a:rPr lang="fr-FR" sz="1100" b="1" dirty="0" smtClean="0">
                <a:latin typeface="Times New Roman" panose="02020603050405020304" pitchFamily="18" charset="0"/>
                <a:cs typeface="Times New Roman" panose="02020603050405020304" pitchFamily="18" charset="0"/>
              </a:rPr>
              <a:t> </a:t>
            </a:r>
            <a:r>
              <a:rPr lang="fr-FR" sz="1100" dirty="0" smtClean="0">
                <a:latin typeface="Times New Roman" panose="02020603050405020304" pitchFamily="18" charset="0"/>
                <a:cs typeface="Times New Roman" panose="02020603050405020304" pitchFamily="18" charset="0"/>
              </a:rPr>
              <a:t>;</a:t>
            </a:r>
            <a:endParaRPr lang="fr-FR" sz="1100" dirty="0">
              <a:latin typeface="Times New Roman" panose="02020603050405020304" pitchFamily="18" charset="0"/>
              <a:cs typeface="Times New Roman" panose="02020603050405020304" pitchFamily="18" charset="0"/>
            </a:endParaRPr>
          </a:p>
          <a:p>
            <a:pPr marL="412737" indent="-412737" algn="just">
              <a:lnSpc>
                <a:spcPts val="1680"/>
              </a:lnSpc>
              <a:buClr>
                <a:schemeClr val="tx2"/>
              </a:buClr>
              <a:buFont typeface="+mj-lt"/>
              <a:buAutoNum type="romanUcPeriod"/>
            </a:pPr>
            <a:r>
              <a:rPr lang="fr-FR" sz="1100" dirty="0">
                <a:latin typeface="Times New Roman" panose="02020603050405020304" pitchFamily="18" charset="0"/>
                <a:cs typeface="Times New Roman" panose="02020603050405020304" pitchFamily="18" charset="0"/>
              </a:rPr>
              <a:t>Présentation rédigée par </a:t>
            </a:r>
            <a:r>
              <a:rPr lang="fr-FR" sz="1100" b="1" dirty="0">
                <a:latin typeface="Times New Roman" panose="02020603050405020304" pitchFamily="18" charset="0"/>
                <a:cs typeface="Times New Roman" panose="02020603050405020304" pitchFamily="18" charset="0"/>
              </a:rPr>
              <a:t>Mme. BABAHAMOU </a:t>
            </a:r>
            <a:r>
              <a:rPr lang="fr-FR" sz="1100" b="1" dirty="0" err="1">
                <a:latin typeface="Times New Roman" panose="02020603050405020304" pitchFamily="18" charset="0"/>
                <a:cs typeface="Times New Roman" panose="02020603050405020304" pitchFamily="18" charset="0"/>
              </a:rPr>
              <a:t>Nouhaila</a:t>
            </a:r>
            <a:r>
              <a:rPr lang="fr-FR" sz="1100" b="1" dirty="0">
                <a:latin typeface="Times New Roman" panose="02020603050405020304" pitchFamily="18" charset="0"/>
                <a:cs typeface="Times New Roman" panose="02020603050405020304" pitchFamily="18" charset="0"/>
              </a:rPr>
              <a:t> </a:t>
            </a:r>
            <a:r>
              <a:rPr lang="fr-FR" sz="1100" dirty="0" smtClean="0">
                <a:latin typeface="Times New Roman" panose="02020603050405020304" pitchFamily="18" charset="0"/>
                <a:cs typeface="Times New Roman" panose="02020603050405020304" pitchFamily="18" charset="0"/>
              </a:rPr>
              <a:t>et </a:t>
            </a:r>
            <a:r>
              <a:rPr lang="fr-FR" sz="1100" dirty="0">
                <a:latin typeface="Times New Roman" panose="02020603050405020304" pitchFamily="18" charset="0"/>
                <a:cs typeface="Times New Roman" panose="02020603050405020304" pitchFamily="18" charset="0"/>
              </a:rPr>
              <a:t>validée par </a:t>
            </a:r>
            <a:r>
              <a:rPr lang="fr-FR" sz="1100" b="1" dirty="0">
                <a:latin typeface="Times New Roman" panose="02020603050405020304" pitchFamily="18" charset="0"/>
                <a:cs typeface="Times New Roman" panose="02020603050405020304" pitchFamily="18" charset="0"/>
              </a:rPr>
              <a:t>M. BOUNAJMA Nabil </a:t>
            </a:r>
            <a:r>
              <a:rPr lang="fr-FR" sz="1100" dirty="0">
                <a:latin typeface="Times New Roman" panose="02020603050405020304" pitchFamily="18" charset="0"/>
                <a:cs typeface="Times New Roman" panose="02020603050405020304" pitchFamily="18" charset="0"/>
              </a:rPr>
              <a:t>;</a:t>
            </a:r>
          </a:p>
          <a:p>
            <a:pPr marL="412737" indent="-412737" algn="just">
              <a:lnSpc>
                <a:spcPts val="1680"/>
              </a:lnSpc>
              <a:buClr>
                <a:schemeClr val="tx2"/>
              </a:buClr>
              <a:buFont typeface="+mj-lt"/>
              <a:buAutoNum type="romanUcPeriod"/>
            </a:pPr>
            <a:r>
              <a:rPr lang="fr-FR" sz="1100" dirty="0">
                <a:latin typeface="Times New Roman" panose="02020603050405020304" pitchFamily="18" charset="0"/>
                <a:cs typeface="Times New Roman" panose="02020603050405020304" pitchFamily="18" charset="0"/>
              </a:rPr>
              <a:t>Consultation et demande des documents manquants le </a:t>
            </a:r>
            <a:r>
              <a:rPr lang="fr-FR" sz="1100" b="1" dirty="0" smtClean="0">
                <a:latin typeface="Times New Roman" panose="02020603050405020304" pitchFamily="18" charset="0"/>
                <a:cs typeface="Times New Roman" panose="02020603050405020304" pitchFamily="18" charset="0"/>
              </a:rPr>
              <a:t>28/12/2022 </a:t>
            </a:r>
            <a:r>
              <a:rPr lang="fr-FR" sz="1100" b="1" dirty="0">
                <a:latin typeface="Times New Roman" panose="02020603050405020304" pitchFamily="18" charset="0"/>
                <a:cs typeface="Times New Roman" panose="02020603050405020304" pitchFamily="18" charset="0"/>
              </a:rPr>
              <a:t>et jours suivants </a:t>
            </a:r>
            <a:r>
              <a:rPr lang="fr-FR" sz="1100" dirty="0">
                <a:latin typeface="Times New Roman" panose="02020603050405020304" pitchFamily="18" charset="0"/>
                <a:cs typeface="Times New Roman" panose="02020603050405020304" pitchFamily="18" charset="0"/>
              </a:rPr>
              <a:t>;</a:t>
            </a:r>
          </a:p>
          <a:p>
            <a:pPr marL="412737" indent="-412737" algn="just">
              <a:lnSpc>
                <a:spcPts val="1680"/>
              </a:lnSpc>
              <a:buClr>
                <a:schemeClr val="tx2"/>
              </a:buClr>
              <a:buFont typeface="+mj-lt"/>
              <a:buAutoNum type="romanUcPeriod"/>
            </a:pPr>
            <a:r>
              <a:rPr lang="fr-FR" sz="1100" dirty="0">
                <a:latin typeface="Times New Roman" panose="02020603050405020304" pitchFamily="18" charset="0"/>
                <a:cs typeface="Times New Roman" panose="02020603050405020304" pitchFamily="18" charset="0"/>
              </a:rPr>
              <a:t>Revue de la documentation collectée le </a:t>
            </a:r>
            <a:r>
              <a:rPr lang="fr-FR" sz="1100" b="1" dirty="0" smtClean="0">
                <a:latin typeface="Times New Roman" panose="02020603050405020304" pitchFamily="18" charset="0"/>
                <a:cs typeface="Times New Roman" panose="02020603050405020304" pitchFamily="18" charset="0"/>
              </a:rPr>
              <a:t>02/01/2023 </a:t>
            </a:r>
            <a:r>
              <a:rPr lang="fr-FR" sz="1100" dirty="0">
                <a:latin typeface="Times New Roman" panose="02020603050405020304" pitchFamily="18" charset="0"/>
                <a:cs typeface="Times New Roman" panose="02020603050405020304" pitchFamily="18" charset="0"/>
              </a:rPr>
              <a:t>;</a:t>
            </a:r>
          </a:p>
          <a:p>
            <a:pPr marL="412737" indent="-412737" algn="just">
              <a:lnSpc>
                <a:spcPts val="1680"/>
              </a:lnSpc>
              <a:buClr>
                <a:schemeClr val="tx2"/>
              </a:buClr>
              <a:buFont typeface="+mj-lt"/>
              <a:buAutoNum type="romanUcPeriod"/>
            </a:pPr>
            <a:r>
              <a:rPr lang="fr-FR" sz="1100" dirty="0">
                <a:latin typeface="Times New Roman" panose="02020603050405020304" pitchFamily="18" charset="0"/>
                <a:cs typeface="Times New Roman" panose="02020603050405020304" pitchFamily="18" charset="0"/>
              </a:rPr>
              <a:t>Présentation de l’état d’avancement et des résultats </a:t>
            </a:r>
            <a:r>
              <a:rPr lang="fr-FR" sz="1100" b="1" dirty="0" smtClean="0">
                <a:latin typeface="Times New Roman" panose="02020603050405020304" pitchFamily="18" charset="0"/>
                <a:cs typeface="Times New Roman" panose="02020603050405020304" pitchFamily="18" charset="0"/>
              </a:rPr>
              <a:t>02/01/2023.</a:t>
            </a:r>
            <a:endParaRPr lang="fr-FR" sz="1100" b="1" dirty="0">
              <a:latin typeface="Times New Roman" panose="02020603050405020304" pitchFamily="18" charset="0"/>
              <a:cs typeface="Times New Roman" panose="02020603050405020304" pitchFamily="18" charset="0"/>
            </a:endParaRPr>
          </a:p>
          <a:p>
            <a:pPr marL="412737" indent="-412737" algn="just">
              <a:lnSpc>
                <a:spcPts val="1680"/>
              </a:lnSpc>
              <a:buClr>
                <a:schemeClr val="tx2"/>
              </a:buClr>
              <a:buFont typeface="+mj-lt"/>
              <a:buAutoNum type="romanUcPeriod"/>
            </a:pPr>
            <a:endParaRPr lang="fr-FR" sz="1200" b="1" dirty="0">
              <a:latin typeface="Times New Roman" panose="02020603050405020304" pitchFamily="18" charset="0"/>
              <a:cs typeface="Times New Roman" panose="02020603050405020304" pitchFamily="18" charset="0"/>
            </a:endParaRPr>
          </a:p>
        </p:txBody>
      </p:sp>
      <p:sp>
        <p:nvSpPr>
          <p:cNvPr id="13" name="Rectangle 12"/>
          <p:cNvSpPr/>
          <p:nvPr/>
        </p:nvSpPr>
        <p:spPr>
          <a:xfrm>
            <a:off x="0" y="848544"/>
            <a:ext cx="6858000" cy="400110"/>
          </a:xfrm>
          <a:prstGeom prst="rect">
            <a:avLst/>
          </a:prstGeom>
          <a:solidFill>
            <a:schemeClr val="tx2"/>
          </a:solidFill>
        </p:spPr>
        <p:txBody>
          <a:bodyPr wrap="square">
            <a:spAutoFit/>
          </a:bodyPr>
          <a:lstStyle/>
          <a:p>
            <a:pPr algn="ctr"/>
            <a:r>
              <a:rPr lang="fr-FR" sz="2000" b="1" dirty="0">
                <a:solidFill>
                  <a:schemeClr val="bg1"/>
                </a:solidFill>
                <a:latin typeface="Times New Roman" panose="02020603050405020304" pitchFamily="18" charset="0"/>
                <a:cs typeface="Times New Roman" panose="02020603050405020304" pitchFamily="18" charset="0"/>
              </a:rPr>
              <a:t>Mission</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16"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graphicFrame>
        <p:nvGraphicFramePr>
          <p:cNvPr id="28" name="Tableau 27"/>
          <p:cNvGraphicFramePr>
            <a:graphicFrameLocks noGrp="1"/>
          </p:cNvGraphicFramePr>
          <p:nvPr>
            <p:extLst>
              <p:ext uri="{D42A27DB-BD31-4B8C-83A1-F6EECF244321}">
                <p14:modId xmlns:p14="http://schemas.microsoft.com/office/powerpoint/2010/main" val="3546184483"/>
              </p:ext>
            </p:extLst>
          </p:nvPr>
        </p:nvGraphicFramePr>
        <p:xfrm>
          <a:off x="116632" y="4427388"/>
          <a:ext cx="6624736" cy="1783656"/>
        </p:xfrm>
        <a:graphic>
          <a:graphicData uri="http://schemas.openxmlformats.org/drawingml/2006/table">
            <a:tbl>
              <a:tblPr firstRow="1" bandRow="1"/>
              <a:tblGrid>
                <a:gridCol w="1656184">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1656184">
                  <a:extLst>
                    <a:ext uri="{9D8B030D-6E8A-4147-A177-3AD203B41FA5}">
                      <a16:colId xmlns:a16="http://schemas.microsoft.com/office/drawing/2014/main" val="20003"/>
                    </a:ext>
                  </a:extLst>
                </a:gridCol>
              </a:tblGrid>
              <a:tr h="337720">
                <a:tc>
                  <a:txBody>
                    <a:bodyPr/>
                    <a:lstStyle/>
                    <a:p>
                      <a:pPr algn="ctr" rtl="0" fontAlgn="ctr"/>
                      <a:r>
                        <a:rPr lang="fr-FR" sz="1200" b="1" i="0" u="none" strike="noStrike" kern="1200" dirty="0">
                          <a:solidFill>
                            <a:schemeClr val="tx2"/>
                          </a:solidFill>
                          <a:effectLst/>
                          <a:latin typeface="Times New Roman" panose="02020603050405020304" pitchFamily="18" charset="0"/>
                          <a:ea typeface="+mn-ea"/>
                          <a:cs typeface="Times New Roman" panose="02020603050405020304" pitchFamily="18" charset="0"/>
                        </a:rPr>
                        <a:t>Situation</a:t>
                      </a:r>
                    </a:p>
                  </a:txBody>
                  <a:tcPr marL="7752" marR="7752" marT="7752"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tc>
                  <a:txBody>
                    <a:bodyPr/>
                    <a:lstStyle/>
                    <a:p>
                      <a:pPr algn="ctr" rtl="0" fontAlgn="ctr"/>
                      <a:r>
                        <a:rPr lang="fr-FR" sz="1200" b="1" i="0" u="none" strike="noStrike" kern="1200" dirty="0">
                          <a:solidFill>
                            <a:schemeClr val="tx2"/>
                          </a:solidFill>
                          <a:effectLst/>
                          <a:latin typeface="Times New Roman" panose="02020603050405020304" pitchFamily="18" charset="0"/>
                          <a:ea typeface="+mn-ea"/>
                          <a:cs typeface="Times New Roman" panose="02020603050405020304" pitchFamily="18" charset="0"/>
                        </a:rPr>
                        <a:t>Titre Foncier</a:t>
                      </a:r>
                    </a:p>
                  </a:txBody>
                  <a:tcPr marL="7752" marR="7752" marT="775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tc>
                  <a:txBody>
                    <a:bodyPr/>
                    <a:lstStyle/>
                    <a:p>
                      <a:pPr algn="ctr" rtl="0" fontAlgn="ctr"/>
                      <a:r>
                        <a:rPr lang="fr-FR" sz="1200" b="1" i="0" u="none" strike="noStrike" kern="1200" dirty="0">
                          <a:solidFill>
                            <a:schemeClr val="tx2"/>
                          </a:solidFill>
                          <a:effectLst/>
                          <a:latin typeface="Times New Roman" panose="02020603050405020304" pitchFamily="18" charset="0"/>
                          <a:ea typeface="+mn-ea"/>
                          <a:cs typeface="Times New Roman" panose="02020603050405020304" pitchFamily="18" charset="0"/>
                        </a:rPr>
                        <a:t>Consistance</a:t>
                      </a:r>
                    </a:p>
                  </a:txBody>
                  <a:tcPr marL="7752" marR="7752" marT="775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tc>
                  <a:txBody>
                    <a:bodyPr/>
                    <a:lstStyle/>
                    <a:p>
                      <a:pPr algn="ctr" rtl="0" fontAlgn="ctr"/>
                      <a:r>
                        <a:rPr lang="fr-FR" sz="1200" b="1" i="0" u="none" strike="noStrike" kern="1200" dirty="0">
                          <a:solidFill>
                            <a:schemeClr val="tx2"/>
                          </a:solidFill>
                          <a:effectLst/>
                          <a:latin typeface="Times New Roman" panose="02020603050405020304" pitchFamily="18" charset="0"/>
                          <a:ea typeface="+mn-ea"/>
                          <a:cs typeface="Times New Roman" panose="02020603050405020304" pitchFamily="18" charset="0"/>
                        </a:rPr>
                        <a:t>Date de visite</a:t>
                      </a:r>
                    </a:p>
                  </a:txBody>
                  <a:tcPr marL="7752" marR="7752" marT="775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1445936">
                <a:tc>
                  <a:txBody>
                    <a:bodyPr/>
                    <a:lstStyle/>
                    <a:p>
                      <a:pPr algn="ctr"/>
                      <a:r>
                        <a:rPr lang="fr-FR" sz="1000" b="1" dirty="0" smtClean="0">
                          <a:latin typeface="Times New Roman" panose="02020603050405020304" pitchFamily="18" charset="0"/>
                          <a:cs typeface="Times New Roman" panose="02020603050405020304" pitchFamily="18" charset="0"/>
                        </a:rPr>
                        <a:t>Appartement</a:t>
                      </a:r>
                      <a:r>
                        <a:rPr lang="fr-FR" sz="1000" b="1" baseline="0" dirty="0" smtClean="0">
                          <a:latin typeface="Times New Roman" panose="02020603050405020304" pitchFamily="18" charset="0"/>
                          <a:cs typeface="Times New Roman" panose="02020603050405020304" pitchFamily="18" charset="0"/>
                        </a:rPr>
                        <a:t> </a:t>
                      </a:r>
                      <a:r>
                        <a:rPr lang="fr-FR" sz="1000" b="1" dirty="0" smtClean="0">
                          <a:latin typeface="Times New Roman" panose="02020603050405020304" pitchFamily="18" charset="0"/>
                          <a:cs typeface="Times New Roman" panose="02020603050405020304" pitchFamily="18" charset="0"/>
                        </a:rPr>
                        <a:t>n° 05, 1er étage, Immeuble 02, Résidence Les Roses, Ville de Salé El Jadida , Région de Rabat-Salé-Kénitra.</a:t>
                      </a:r>
                      <a:endParaRPr lang="fr-FR" sz="1000" b="1" dirty="0">
                        <a:latin typeface="Times New Roman" panose="02020603050405020304" pitchFamily="18" charset="0"/>
                        <a:cs typeface="Times New Roman" panose="02020603050405020304" pitchFamily="18" charset="0"/>
                      </a:endParaRPr>
                    </a:p>
                  </a:txBody>
                  <a:tcPr marL="52000" marR="52000" marT="52000" marB="5200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b="1" dirty="0" smtClean="0">
                          <a:latin typeface="Times New Roman" panose="02020603050405020304" pitchFamily="18" charset="0"/>
                          <a:cs typeface="Times New Roman" panose="02020603050405020304" pitchFamily="18" charset="0"/>
                        </a:rPr>
                        <a:t>47 125/58</a:t>
                      </a:r>
                      <a:endParaRPr lang="fr-FR" sz="1000" b="0" kern="1200" dirty="0">
                        <a:solidFill>
                          <a:schemeClr val="tx1"/>
                        </a:solidFill>
                        <a:latin typeface="Times New Roman" panose="02020603050405020304" pitchFamily="18" charset="0"/>
                        <a:ea typeface="+mn-ea"/>
                        <a:cs typeface="Times New Roman" panose="02020603050405020304" pitchFamily="18" charset="0"/>
                      </a:endParaRPr>
                    </a:p>
                  </a:txBody>
                  <a:tcPr marL="52000" marR="52000" marT="52000" marB="52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b="1" kern="1200" dirty="0" smtClean="0">
                          <a:solidFill>
                            <a:schemeClr val="tx1"/>
                          </a:solidFill>
                          <a:latin typeface="Times New Roman" panose="02020603050405020304" pitchFamily="18" charset="0"/>
                          <a:ea typeface="+mn-ea"/>
                          <a:cs typeface="Times New Roman" panose="02020603050405020304" pitchFamily="18" charset="0"/>
                        </a:rPr>
                        <a:t>Appartement +</a:t>
                      </a:r>
                      <a:r>
                        <a:rPr lang="fr-FR" sz="1000" b="1" kern="1200" baseline="0" dirty="0" smtClean="0">
                          <a:solidFill>
                            <a:schemeClr val="tx1"/>
                          </a:solidFill>
                          <a:latin typeface="Times New Roman" panose="02020603050405020304" pitchFamily="18" charset="0"/>
                          <a:ea typeface="+mn-ea"/>
                          <a:cs typeface="Times New Roman" panose="02020603050405020304" pitchFamily="18" charset="0"/>
                        </a:rPr>
                        <a:t> PPP</a:t>
                      </a:r>
                      <a:endParaRPr lang="fr-FR" sz="1000" b="1" kern="1200" dirty="0">
                        <a:solidFill>
                          <a:schemeClr val="tx1"/>
                        </a:solidFill>
                        <a:latin typeface="Times New Roman" panose="02020603050405020304" pitchFamily="18" charset="0"/>
                        <a:ea typeface="+mn-ea"/>
                        <a:cs typeface="Times New Roman" panose="02020603050405020304" pitchFamily="18" charset="0"/>
                      </a:endParaRPr>
                    </a:p>
                  </a:txBody>
                  <a:tcPr marL="52000" marR="52000" marT="52000" marB="52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a:r>
                        <a:rPr lang="fr-FR" sz="1000" b="1" dirty="0" smtClean="0">
                          <a:latin typeface="Times New Roman" panose="02020603050405020304" pitchFamily="18" charset="0"/>
                          <a:cs typeface="Times New Roman" panose="02020603050405020304" pitchFamily="18" charset="0"/>
                        </a:rPr>
                        <a:t>30/12/2022</a:t>
                      </a:r>
                      <a:endParaRPr lang="fr-FR" sz="1000" b="0" kern="1200" dirty="0">
                        <a:solidFill>
                          <a:schemeClr val="tx1"/>
                        </a:solidFill>
                        <a:latin typeface="Times New Roman" panose="02020603050405020304" pitchFamily="18" charset="0"/>
                        <a:ea typeface="+mn-ea"/>
                        <a:cs typeface="Times New Roman" panose="02020603050405020304" pitchFamily="18" charset="0"/>
                      </a:endParaRPr>
                    </a:p>
                  </a:txBody>
                  <a:tcPr marL="52000" marR="52000" marT="52000" marB="52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29" name="Tableau 28"/>
          <p:cNvGraphicFramePr>
            <a:graphicFrameLocks noGrp="1"/>
          </p:cNvGraphicFramePr>
          <p:nvPr>
            <p:extLst>
              <p:ext uri="{D42A27DB-BD31-4B8C-83A1-F6EECF244321}">
                <p14:modId xmlns:p14="http://schemas.microsoft.com/office/powerpoint/2010/main" val="3815923072"/>
              </p:ext>
            </p:extLst>
          </p:nvPr>
        </p:nvGraphicFramePr>
        <p:xfrm>
          <a:off x="116632" y="6283052"/>
          <a:ext cx="6624736" cy="1499669"/>
        </p:xfrm>
        <a:graphic>
          <a:graphicData uri="http://schemas.openxmlformats.org/drawingml/2006/table">
            <a:tbl>
              <a:tblPr firstRow="1" bandRow="1"/>
              <a:tblGrid>
                <a:gridCol w="3312368">
                  <a:extLst>
                    <a:ext uri="{9D8B030D-6E8A-4147-A177-3AD203B41FA5}">
                      <a16:colId xmlns:a16="http://schemas.microsoft.com/office/drawing/2014/main" val="20000"/>
                    </a:ext>
                  </a:extLst>
                </a:gridCol>
                <a:gridCol w="3312368">
                  <a:extLst>
                    <a:ext uri="{9D8B030D-6E8A-4147-A177-3AD203B41FA5}">
                      <a16:colId xmlns:a16="http://schemas.microsoft.com/office/drawing/2014/main" val="1313380415"/>
                    </a:ext>
                  </a:extLst>
                </a:gridCol>
              </a:tblGrid>
              <a:tr h="412792">
                <a:tc gridSpan="2">
                  <a:txBody>
                    <a:bodyPr/>
                    <a:lstStyle/>
                    <a:p>
                      <a:pPr algn="ctr" rtl="0" fontAlgn="ctr"/>
                      <a:r>
                        <a:rPr lang="fr-FR" sz="1200" b="1" i="0" u="none" strike="noStrike" dirty="0">
                          <a:solidFill>
                            <a:schemeClr val="tx2"/>
                          </a:solidFill>
                          <a:effectLst/>
                          <a:latin typeface="Times New Roman" panose="02020603050405020304" pitchFamily="18" charset="0"/>
                          <a:cs typeface="Times New Roman" panose="02020603050405020304" pitchFamily="18" charset="0"/>
                        </a:rPr>
                        <a:t>Documents consultés</a:t>
                      </a:r>
                    </a:p>
                  </a:txBody>
                  <a:tcPr marL="104000" marR="7752" marT="775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tc hMerge="1">
                  <a:txBody>
                    <a:bodyPr/>
                    <a:lstStyle/>
                    <a:p>
                      <a:pPr algn="ctr" rtl="0" fontAlgn="ctr"/>
                      <a:endParaRPr lang="fr-FR" sz="1600" b="1" i="0" u="none" strike="noStrike" dirty="0">
                        <a:solidFill>
                          <a:schemeClr val="tx2"/>
                        </a:solidFill>
                        <a:effectLst/>
                        <a:latin typeface="Calibri" panose="020F0502020204030204" pitchFamily="34" charset="0"/>
                      </a:endParaRPr>
                    </a:p>
                  </a:txBody>
                  <a:tcPr marL="104000" marR="7752" marT="775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279025">
                <a:tc>
                  <a:txBody>
                    <a:bodyPr/>
                    <a:lstStyle/>
                    <a:p>
                      <a:pPr marL="87313" indent="0" algn="l" rtl="0" fontAlgn="ctr">
                        <a:buFont typeface="Arial" panose="020B0604020202020204" pitchFamily="34" charset="0"/>
                        <a:buNone/>
                      </a:pPr>
                      <a:r>
                        <a:rPr lang="fr-FR" sz="1100" b="1" i="0" u="none" strike="noStrike" dirty="0">
                          <a:solidFill>
                            <a:schemeClr val="tx2"/>
                          </a:solidFill>
                          <a:effectLst/>
                          <a:latin typeface="Times New Roman" panose="02020603050405020304" pitchFamily="18" charset="0"/>
                          <a:cs typeface="Times New Roman" panose="02020603050405020304" pitchFamily="18" charset="0"/>
                        </a:rPr>
                        <a:t>Données collectées</a:t>
                      </a:r>
                    </a:p>
                  </a:txBody>
                  <a:tcPr marL="7752" marR="7752" marT="7752"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lumMod val="95000"/>
                      </a:schemeClr>
                    </a:solidFill>
                  </a:tcPr>
                </a:tc>
                <a:tc>
                  <a:txBody>
                    <a:bodyPr/>
                    <a:lstStyle/>
                    <a:p>
                      <a:pPr marL="87313" indent="0" algn="l" rtl="0" fontAlgn="ctr">
                        <a:buClr>
                          <a:schemeClr val="tx2"/>
                        </a:buClr>
                        <a:buFont typeface="Wingdings" panose="05000000000000000000" pitchFamily="2" charset="2"/>
                        <a:buNone/>
                      </a:pPr>
                      <a:r>
                        <a:rPr lang="fr-FR" sz="1100" b="1" i="0" u="none" strike="noStrike" kern="1200" dirty="0">
                          <a:solidFill>
                            <a:schemeClr val="tx2"/>
                          </a:solidFill>
                          <a:effectLst/>
                          <a:latin typeface="Times New Roman" panose="02020603050405020304" pitchFamily="18" charset="0"/>
                          <a:ea typeface="+mn-ea"/>
                          <a:cs typeface="Times New Roman" panose="02020603050405020304" pitchFamily="18" charset="0"/>
                        </a:rPr>
                        <a:t>Données fournies par le client (Annexes)</a:t>
                      </a:r>
                    </a:p>
                  </a:txBody>
                  <a:tcPr marL="7752" marR="7752" marT="7752"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lumMod val="95000"/>
                      </a:schemeClr>
                    </a:solidFill>
                  </a:tcPr>
                </a:tc>
                <a:extLst>
                  <a:ext uri="{0D108BD9-81ED-4DB2-BD59-A6C34878D82A}">
                    <a16:rowId xmlns:a16="http://schemas.microsoft.com/office/drawing/2014/main" val="10001"/>
                  </a:ext>
                </a:extLst>
              </a:tr>
              <a:tr h="736455">
                <a:tc>
                  <a:txBody>
                    <a:bodyPr/>
                    <a:lstStyle/>
                    <a:p>
                      <a:pPr marL="87313" indent="0" algn="l" rtl="0" fontAlgn="ctr">
                        <a:buClr>
                          <a:schemeClr val="tx2"/>
                        </a:buClr>
                        <a:buFont typeface="Wingdings" panose="05000000000000000000" pitchFamily="2" charset="2"/>
                        <a:buChar char="§"/>
                      </a:pPr>
                      <a:r>
                        <a:rPr lang="fr-FR" sz="1000" b="0" i="0" u="none" strike="noStrike" baseline="0" dirty="0" smtClean="0">
                          <a:solidFill>
                            <a:schemeClr val="tx1"/>
                          </a:solidFill>
                          <a:effectLst/>
                          <a:latin typeface="Times New Roman" panose="02020603050405020304" pitchFamily="18" charset="0"/>
                          <a:cs typeface="Times New Roman" panose="02020603050405020304" pitchFamily="18" charset="0"/>
                        </a:rPr>
                        <a:t> </a:t>
                      </a:r>
                      <a:r>
                        <a:rPr lang="fr-FR" sz="1050" kern="1200" dirty="0" smtClean="0">
                          <a:solidFill>
                            <a:schemeClr val="tx1"/>
                          </a:solidFill>
                          <a:latin typeface="Times New Roman" panose="02020603050405020304" pitchFamily="18" charset="0"/>
                          <a:ea typeface="+mn-ea"/>
                          <a:cs typeface="Times New Roman" panose="02020603050405020304" pitchFamily="18" charset="0"/>
                        </a:rPr>
                        <a:t>Etude </a:t>
                      </a:r>
                      <a:r>
                        <a:rPr lang="fr-FR" sz="1050" kern="1200" dirty="0">
                          <a:solidFill>
                            <a:schemeClr val="tx1"/>
                          </a:solidFill>
                          <a:latin typeface="Times New Roman" panose="02020603050405020304" pitchFamily="18" charset="0"/>
                          <a:ea typeface="+mn-ea"/>
                          <a:cs typeface="Times New Roman" panose="02020603050405020304" pitchFamily="18" charset="0"/>
                        </a:rPr>
                        <a:t>de marché 
 </a:t>
                      </a:r>
                      <a:r>
                        <a:rPr lang="fr-FR" sz="1050" kern="1200" dirty="0" smtClean="0">
                          <a:solidFill>
                            <a:schemeClr val="tx1"/>
                          </a:solidFill>
                          <a:latin typeface="Times New Roman" panose="02020603050405020304" pitchFamily="18" charset="0"/>
                          <a:ea typeface="+mn-ea"/>
                          <a:cs typeface="Times New Roman" panose="02020603050405020304" pitchFamily="18" charset="0"/>
                        </a:rPr>
                        <a:t>Photos </a:t>
                      </a:r>
                      <a:r>
                        <a:rPr lang="fr-FR" sz="1050" kern="1200" dirty="0">
                          <a:solidFill>
                            <a:schemeClr val="tx1"/>
                          </a:solidFill>
                          <a:latin typeface="Times New Roman" panose="02020603050405020304" pitchFamily="18" charset="0"/>
                          <a:ea typeface="+mn-ea"/>
                          <a:cs typeface="Times New Roman" panose="02020603050405020304" pitchFamily="18" charset="0"/>
                        </a:rPr>
                        <a:t>du </a:t>
                      </a:r>
                      <a:r>
                        <a:rPr lang="fr-FR" sz="1050" kern="1200" dirty="0" smtClean="0">
                          <a:solidFill>
                            <a:schemeClr val="tx1"/>
                          </a:solidFill>
                          <a:latin typeface="Times New Roman" panose="02020603050405020304" pitchFamily="18" charset="0"/>
                          <a:ea typeface="+mn-ea"/>
                          <a:cs typeface="Times New Roman" panose="02020603050405020304" pitchFamily="18" charset="0"/>
                        </a:rPr>
                        <a:t>bien</a:t>
                      </a:r>
                    </a:p>
                    <a:p>
                      <a:pPr marL="87313" indent="0" algn="l" rtl="0" fontAlgn="ctr">
                        <a:buClr>
                          <a:schemeClr val="tx2"/>
                        </a:buClr>
                        <a:buFont typeface="Wingdings" panose="05000000000000000000" pitchFamily="2" charset="2"/>
                        <a:buChar char="§"/>
                      </a:pPr>
                      <a:endParaRPr lang="fr-FR" sz="1050" kern="1200" dirty="0">
                        <a:solidFill>
                          <a:schemeClr val="tx1"/>
                        </a:solidFill>
                        <a:latin typeface="Times New Roman" panose="02020603050405020304" pitchFamily="18" charset="0"/>
                        <a:ea typeface="+mn-ea"/>
                        <a:cs typeface="Times New Roman" panose="02020603050405020304" pitchFamily="18" charset="0"/>
                      </a:endParaRPr>
                    </a:p>
                  </a:txBody>
                  <a:tcPr marL="7752" marR="7752" marT="7752"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a:noFill/>
                    </a:lnB>
                    <a:solidFill>
                      <a:schemeClr val="bg1">
                        <a:lumMod val="95000"/>
                      </a:schemeClr>
                    </a:solidFill>
                  </a:tcPr>
                </a:tc>
                <a:tc>
                  <a:txBody>
                    <a:bodyPr/>
                    <a:lstStyle/>
                    <a:p>
                      <a:pPr marL="87313" marR="0" lvl="0" indent="0" algn="l" defTabSz="1320759" rtl="0" eaLnBrk="1" fontAlgn="ctr" latinLnBrk="0" hangingPunct="1">
                        <a:lnSpc>
                          <a:spcPct val="100000"/>
                        </a:lnSpc>
                        <a:spcBef>
                          <a:spcPts val="0"/>
                        </a:spcBef>
                        <a:spcAft>
                          <a:spcPts val="0"/>
                        </a:spcAft>
                        <a:buClr>
                          <a:schemeClr val="tx2"/>
                        </a:buClr>
                        <a:buSzTx/>
                        <a:buFont typeface="Wingdings" panose="05000000000000000000" pitchFamily="2" charset="2"/>
                        <a:buChar char="§"/>
                        <a:tabLst/>
                        <a:defRPr/>
                      </a:pPr>
                      <a:r>
                        <a:rPr lang="fr-FR" sz="1000" b="0" i="0" u="none" strike="noStrike" baseline="0" dirty="0">
                          <a:solidFill>
                            <a:schemeClr val="tx1"/>
                          </a:solidFill>
                          <a:effectLst/>
                          <a:latin typeface="Times New Roman" panose="02020603050405020304" pitchFamily="18" charset="0"/>
                          <a:cs typeface="Times New Roman" panose="02020603050405020304" pitchFamily="18" charset="0"/>
                        </a:rPr>
                        <a:t> </a:t>
                      </a:r>
                      <a:r>
                        <a:rPr lang="fr-FR" sz="1050" kern="1200" dirty="0" smtClean="0">
                          <a:solidFill>
                            <a:schemeClr val="tx1"/>
                          </a:solidFill>
                          <a:latin typeface="Times New Roman" panose="02020603050405020304" pitchFamily="18" charset="0"/>
                          <a:ea typeface="+mn-ea"/>
                          <a:cs typeface="Times New Roman" panose="02020603050405020304" pitchFamily="18" charset="0"/>
                        </a:rPr>
                        <a:t>Mail de demande</a:t>
                      </a:r>
                    </a:p>
                    <a:p>
                      <a:pPr marL="87313" marR="0" lvl="0" indent="0" algn="l" defTabSz="1320759" rtl="0" eaLnBrk="1" fontAlgn="ctr" latinLnBrk="0" hangingPunct="1">
                        <a:lnSpc>
                          <a:spcPct val="100000"/>
                        </a:lnSpc>
                        <a:spcBef>
                          <a:spcPts val="0"/>
                        </a:spcBef>
                        <a:spcAft>
                          <a:spcPts val="0"/>
                        </a:spcAft>
                        <a:buClr>
                          <a:schemeClr val="tx2"/>
                        </a:buClr>
                        <a:buSzTx/>
                        <a:buFont typeface="Wingdings" panose="05000000000000000000" pitchFamily="2" charset="2"/>
                        <a:buChar char="§"/>
                        <a:tabLst/>
                        <a:defRPr/>
                      </a:pPr>
                      <a:r>
                        <a:rPr lang="fr-FR" sz="1050" kern="1200" dirty="0" smtClean="0">
                          <a:solidFill>
                            <a:schemeClr val="tx1"/>
                          </a:solidFill>
                          <a:latin typeface="Times New Roman" panose="02020603050405020304" pitchFamily="18" charset="0"/>
                          <a:ea typeface="+mn-ea"/>
                          <a:cs typeface="Times New Roman" panose="02020603050405020304" pitchFamily="18" charset="0"/>
                        </a:rPr>
                        <a:t> Fiche</a:t>
                      </a:r>
                      <a:r>
                        <a:rPr lang="fr-FR" sz="1050" kern="1200" baseline="0" dirty="0" smtClean="0">
                          <a:solidFill>
                            <a:schemeClr val="tx1"/>
                          </a:solidFill>
                          <a:latin typeface="Times New Roman" panose="02020603050405020304" pitchFamily="18" charset="0"/>
                          <a:ea typeface="+mn-ea"/>
                          <a:cs typeface="Times New Roman" panose="02020603050405020304" pitchFamily="18" charset="0"/>
                        </a:rPr>
                        <a:t> de commande</a:t>
                      </a:r>
                      <a:r>
                        <a:rPr lang="fr-FR" sz="1050" kern="1200" dirty="0">
                          <a:solidFill>
                            <a:schemeClr val="tx1"/>
                          </a:solidFill>
                          <a:latin typeface="Times New Roman" panose="02020603050405020304" pitchFamily="18" charset="0"/>
                          <a:ea typeface="+mn-ea"/>
                          <a:cs typeface="Times New Roman" panose="02020603050405020304" pitchFamily="18" charset="0"/>
                        </a:rPr>
                        <a:t>
 Certificat de </a:t>
                      </a:r>
                      <a:r>
                        <a:rPr lang="fr-FR" sz="1050" kern="1200" dirty="0" smtClean="0">
                          <a:solidFill>
                            <a:schemeClr val="tx1"/>
                          </a:solidFill>
                          <a:latin typeface="Times New Roman" panose="02020603050405020304" pitchFamily="18" charset="0"/>
                          <a:ea typeface="+mn-ea"/>
                          <a:cs typeface="Times New Roman" panose="02020603050405020304" pitchFamily="18" charset="0"/>
                        </a:rPr>
                        <a:t>copropriété</a:t>
                      </a:r>
                    </a:p>
                    <a:p>
                      <a:pPr marL="87313" marR="0" lvl="0" indent="0" algn="l" defTabSz="1320759" rtl="0" eaLnBrk="1" fontAlgn="ctr" latinLnBrk="0" hangingPunct="1">
                        <a:lnSpc>
                          <a:spcPct val="100000"/>
                        </a:lnSpc>
                        <a:spcBef>
                          <a:spcPts val="0"/>
                        </a:spcBef>
                        <a:spcAft>
                          <a:spcPts val="0"/>
                        </a:spcAft>
                        <a:buClr>
                          <a:schemeClr val="tx2"/>
                        </a:buClr>
                        <a:buSzTx/>
                        <a:buFont typeface="Wingdings" panose="05000000000000000000" pitchFamily="2" charset="2"/>
                        <a:buChar char="§"/>
                        <a:tabLst/>
                        <a:defRPr/>
                      </a:pPr>
                      <a:r>
                        <a:rPr lang="fr-MA" sz="1050" kern="1200" dirty="0" smtClean="0">
                          <a:solidFill>
                            <a:schemeClr val="tx1"/>
                          </a:solidFill>
                          <a:latin typeface="Times New Roman" panose="02020603050405020304" pitchFamily="18" charset="0"/>
                          <a:ea typeface="+mn-ea"/>
                          <a:cs typeface="Times New Roman" panose="02020603050405020304" pitchFamily="18" charset="0"/>
                        </a:rPr>
                        <a:t> Compromis de vente</a:t>
                      </a:r>
                      <a:endParaRPr lang="fr-FR" sz="1050" kern="1200" dirty="0" smtClean="0">
                        <a:solidFill>
                          <a:schemeClr val="tx1"/>
                        </a:solidFill>
                        <a:latin typeface="Times New Roman" panose="02020603050405020304" pitchFamily="18" charset="0"/>
                        <a:ea typeface="+mn-ea"/>
                        <a:cs typeface="Times New Roman" panose="02020603050405020304" pitchFamily="18" charset="0"/>
                      </a:endParaRPr>
                    </a:p>
                    <a:p>
                      <a:pPr marL="87313" marR="0" lvl="0" indent="0" algn="l" defTabSz="1320759" rtl="0" eaLnBrk="1" fontAlgn="ctr" latinLnBrk="0" hangingPunct="1">
                        <a:lnSpc>
                          <a:spcPct val="100000"/>
                        </a:lnSpc>
                        <a:spcBef>
                          <a:spcPts val="0"/>
                        </a:spcBef>
                        <a:spcAft>
                          <a:spcPts val="0"/>
                        </a:spcAft>
                        <a:buClr>
                          <a:schemeClr val="tx2"/>
                        </a:buClr>
                        <a:buSzTx/>
                        <a:buFont typeface="Wingdings" panose="05000000000000000000" pitchFamily="2" charset="2"/>
                        <a:buChar char="§"/>
                        <a:tabLst/>
                        <a:defRPr/>
                      </a:pPr>
                      <a:endParaRPr lang="fr-FR" sz="1050" kern="1200" dirty="0" smtClean="0">
                        <a:solidFill>
                          <a:schemeClr val="tx1"/>
                        </a:solidFill>
                        <a:latin typeface="Times New Roman" panose="02020603050405020304" pitchFamily="18" charset="0"/>
                        <a:ea typeface="+mn-ea"/>
                        <a:cs typeface="Times New Roman" panose="02020603050405020304" pitchFamily="18" charset="0"/>
                      </a:endParaRPr>
                    </a:p>
                  </a:txBody>
                  <a:tcPr marL="7752" marR="7752" marT="7752"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a:noFill/>
                    </a:lnB>
                    <a:solidFill>
                      <a:schemeClr val="bg1">
                        <a:lumMod val="95000"/>
                      </a:schemeClr>
                    </a:solidFill>
                  </a:tcPr>
                </a:tc>
                <a:extLst>
                  <a:ext uri="{0D108BD9-81ED-4DB2-BD59-A6C34878D82A}">
                    <a16:rowId xmlns:a16="http://schemas.microsoft.com/office/drawing/2014/main" val="2979712213"/>
                  </a:ext>
                </a:extLst>
              </a:tr>
            </a:tbl>
          </a:graphicData>
        </a:graphic>
      </p:graphicFrame>
      <p:sp>
        <p:nvSpPr>
          <p:cNvPr id="30" name="ZoneTexte 29"/>
          <p:cNvSpPr txBox="1"/>
          <p:nvPr/>
        </p:nvSpPr>
        <p:spPr>
          <a:xfrm>
            <a:off x="116632" y="7761312"/>
            <a:ext cx="6624736" cy="253452"/>
          </a:xfrm>
          <a:prstGeom prst="rect">
            <a:avLst/>
          </a:prstGeom>
          <a:solidFill>
            <a:schemeClr val="accent6"/>
          </a:solidFill>
        </p:spPr>
        <p:txBody>
          <a:bodyPr wrap="none" rtlCol="0" anchor="ctr" anchorCtr="0">
            <a:noAutofit/>
          </a:bodyPr>
          <a:lstStyle>
            <a:defPPr>
              <a:defRPr lang="fr-FR"/>
            </a:defPPr>
            <a:lvl1pPr algn="ctr">
              <a:defRPr sz="1200" b="1">
                <a:solidFill>
                  <a:schemeClr val="bg1"/>
                </a:solidFill>
              </a:defRPr>
            </a:lvl1pPr>
          </a:lstStyle>
          <a:p>
            <a:r>
              <a:rPr lang="fr-FR" dirty="0">
                <a:latin typeface="Times New Roman" panose="02020603050405020304" pitchFamily="18" charset="0"/>
                <a:cs typeface="Times New Roman" panose="02020603050405020304" pitchFamily="18" charset="0"/>
              </a:rPr>
              <a:t>Documentation manquante</a:t>
            </a:r>
          </a:p>
        </p:txBody>
      </p:sp>
      <p:sp>
        <p:nvSpPr>
          <p:cNvPr id="31" name="ZoneTexte 30"/>
          <p:cNvSpPr txBox="1"/>
          <p:nvPr/>
        </p:nvSpPr>
        <p:spPr>
          <a:xfrm>
            <a:off x="116632" y="8014764"/>
            <a:ext cx="6624736" cy="823827"/>
          </a:xfrm>
          <a:prstGeom prst="rect">
            <a:avLst/>
          </a:prstGeom>
          <a:solidFill>
            <a:schemeClr val="bg1">
              <a:lumMod val="95000"/>
            </a:schemeClr>
          </a:solidFill>
        </p:spPr>
        <p:txBody>
          <a:bodyPr wrap="square" rtlCol="0" anchor="ctr" anchorCtr="0">
            <a:noAutofit/>
          </a:bodyPr>
          <a:lstStyle/>
          <a:p>
            <a:pPr marL="171450" indent="-171450">
              <a:buClr>
                <a:schemeClr val="accent6"/>
              </a:buClr>
              <a:buFont typeface="Wingdings" panose="05000000000000000000" pitchFamily="2" charset="2"/>
              <a:buChar char="§"/>
            </a:pPr>
            <a:r>
              <a:rPr lang="fr-FR" sz="1050" dirty="0" smtClean="0">
                <a:latin typeface="Times New Roman" panose="02020603050405020304" pitchFamily="18" charset="0"/>
                <a:cs typeface="Times New Roman" panose="02020603050405020304" pitchFamily="18" charset="0"/>
              </a:rPr>
              <a:t>Règlement de copropriété </a:t>
            </a:r>
          </a:p>
          <a:p>
            <a:pPr marL="171450" indent="-171450">
              <a:buClr>
                <a:schemeClr val="accent6"/>
              </a:buClr>
              <a:buFont typeface="Wingdings" panose="05000000000000000000" pitchFamily="2" charset="2"/>
              <a:buChar char="§"/>
            </a:pPr>
            <a:r>
              <a:rPr lang="fr-FR" sz="1050" b="0" i="0" u="none" strike="noStrike" dirty="0" smtClean="0">
                <a:effectLst/>
                <a:latin typeface="Times New Roman" panose="02020603050405020304" pitchFamily="18" charset="0"/>
                <a:cs typeface="Times New Roman" panose="02020603050405020304" pitchFamily="18" charset="0"/>
              </a:rPr>
              <a:t>Plan de copropriété </a:t>
            </a: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5444"/>
            <a:ext cx="1709598" cy="61707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176" y="95414"/>
            <a:ext cx="1844824" cy="399712"/>
          </a:xfrm>
          <a:prstGeom prst="rect">
            <a:avLst/>
          </a:prstGeom>
        </p:spPr>
      </p:pic>
      <p:sp>
        <p:nvSpPr>
          <p:cNvPr id="11" name="Espace réservé du numéro de diapositive 1"/>
          <p:cNvSpPr>
            <a:spLocks noGrp="1"/>
          </p:cNvSpPr>
          <p:nvPr>
            <p:ph type="sldNum" sz="quarter" idx="12"/>
          </p:nvPr>
        </p:nvSpPr>
        <p:spPr>
          <a:xfrm>
            <a:off x="5285184" y="9466157"/>
            <a:ext cx="1600200" cy="527403"/>
          </a:xfrm>
        </p:spPr>
        <p:txBody>
          <a:bodyPr/>
          <a:lstStyle/>
          <a:p>
            <a:r>
              <a:rPr lang="fr-BE" sz="1000" dirty="0" smtClean="0"/>
              <a:t>4/26</a:t>
            </a:r>
            <a:endParaRPr lang="fr-BE" sz="1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908028"/>
            <a:ext cx="6858000" cy="416496"/>
          </a:xfrm>
          <a:prstGeom prst="rect">
            <a:avLst/>
          </a:prstGeom>
          <a:solidFill>
            <a:schemeClr val="tx2"/>
          </a:solidFill>
        </p:spPr>
        <p:txBody>
          <a:bodyPr wrap="none" anchor="ctr" anchorCtr="0">
            <a:noAutofit/>
          </a:bodyPr>
          <a:lstStyle/>
          <a:p>
            <a:pPr algn="ctr"/>
            <a:r>
              <a:rPr lang="fr-FR" sz="2000" b="1" dirty="0">
                <a:solidFill>
                  <a:schemeClr val="bg1"/>
                </a:solidFill>
                <a:latin typeface="Times New Roman" panose="02020603050405020304" pitchFamily="18" charset="0"/>
                <a:cs typeface="Times New Roman" panose="02020603050405020304" pitchFamily="18" charset="0"/>
              </a:rPr>
              <a:t>Désignation et propriété juridique</a:t>
            </a:r>
            <a:endParaRPr lang="fr-FR" sz="2000" dirty="0">
              <a:solidFill>
                <a:schemeClr val="bg1"/>
              </a:solidFill>
              <a:latin typeface="Times New Roman" panose="02020603050405020304" pitchFamily="18" charset="0"/>
              <a:cs typeface="Times New Roman" panose="02020603050405020304" pitchFamily="18" charset="0"/>
            </a:endParaRPr>
          </a:p>
        </p:txBody>
      </p:sp>
      <p:graphicFrame>
        <p:nvGraphicFramePr>
          <p:cNvPr id="10" name="Tableau 9"/>
          <p:cNvGraphicFramePr>
            <a:graphicFrameLocks noGrp="1"/>
          </p:cNvGraphicFramePr>
          <p:nvPr>
            <p:extLst>
              <p:ext uri="{D42A27DB-BD31-4B8C-83A1-F6EECF244321}">
                <p14:modId xmlns:p14="http://schemas.microsoft.com/office/powerpoint/2010/main" val="2346968596"/>
              </p:ext>
            </p:extLst>
          </p:nvPr>
        </p:nvGraphicFramePr>
        <p:xfrm>
          <a:off x="188640" y="1500234"/>
          <a:ext cx="6480720" cy="1472898"/>
        </p:xfrm>
        <a:graphic>
          <a:graphicData uri="http://schemas.openxmlformats.org/drawingml/2006/table">
            <a:tbl>
              <a:tblPr firstRow="1"/>
              <a:tblGrid>
                <a:gridCol w="1296144">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648072">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1440160">
                  <a:extLst>
                    <a:ext uri="{9D8B030D-6E8A-4147-A177-3AD203B41FA5}">
                      <a16:colId xmlns:a16="http://schemas.microsoft.com/office/drawing/2014/main" val="20005"/>
                    </a:ext>
                  </a:extLst>
                </a:gridCol>
              </a:tblGrid>
              <a:tr h="374379">
                <a:tc>
                  <a:txBody>
                    <a:bodyPr/>
                    <a:lstStyle/>
                    <a:p>
                      <a:pPr algn="ctr" rtl="0" fontAlgn="ctr"/>
                      <a:r>
                        <a:rPr lang="fr-FR" sz="1100" b="1" i="0" u="none" strike="noStrike" dirty="0">
                          <a:solidFill>
                            <a:schemeClr val="tx2"/>
                          </a:solidFill>
                          <a:effectLst/>
                          <a:latin typeface="Times New Roman" panose="02020603050405020304" pitchFamily="18" charset="0"/>
                          <a:cs typeface="Times New Roman" panose="02020603050405020304" pitchFamily="18" charset="0"/>
                        </a:rPr>
                        <a:t>Situation</a:t>
                      </a:r>
                    </a:p>
                  </a:txBody>
                  <a:tcPr marL="7225" marR="7225" marT="7225"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tc>
                  <a:txBody>
                    <a:bodyPr/>
                    <a:lstStyle/>
                    <a:p>
                      <a:pPr algn="ctr" rtl="0" fontAlgn="ctr"/>
                      <a:r>
                        <a:rPr lang="fr-FR" sz="1100" b="1" i="0" u="none" strike="noStrike" dirty="0">
                          <a:solidFill>
                            <a:schemeClr val="tx2"/>
                          </a:solidFill>
                          <a:effectLst/>
                          <a:latin typeface="Times New Roman" panose="02020603050405020304" pitchFamily="18" charset="0"/>
                          <a:cs typeface="Times New Roman" panose="02020603050405020304" pitchFamily="18" charset="0"/>
                        </a:rPr>
                        <a:t>Propriété dite</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tc>
                  <a:txBody>
                    <a:bodyPr/>
                    <a:lstStyle/>
                    <a:p>
                      <a:pPr algn="ctr" rtl="0" fontAlgn="ctr"/>
                      <a:r>
                        <a:rPr lang="fr-FR" sz="1100" b="1" i="0" u="none" strike="noStrike" dirty="0">
                          <a:solidFill>
                            <a:schemeClr val="tx2"/>
                          </a:solidFill>
                          <a:effectLst/>
                          <a:latin typeface="Times New Roman" panose="02020603050405020304" pitchFamily="18" charset="0"/>
                          <a:cs typeface="Times New Roman" panose="02020603050405020304" pitchFamily="18" charset="0"/>
                        </a:rPr>
                        <a:t>Titre Foncier</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tc>
                  <a:txBody>
                    <a:bodyPr/>
                    <a:lstStyle/>
                    <a:p>
                      <a:pPr algn="ctr" rtl="0" fontAlgn="ctr"/>
                      <a:r>
                        <a:rPr lang="fr-FR" sz="1100" b="1" i="0" u="none" strike="noStrike" dirty="0" smtClean="0">
                          <a:solidFill>
                            <a:schemeClr val="tx2"/>
                          </a:solidFill>
                          <a:effectLst/>
                          <a:latin typeface="Times New Roman" panose="02020603050405020304" pitchFamily="18" charset="0"/>
                          <a:cs typeface="Times New Roman" panose="02020603050405020304" pitchFamily="18" charset="0"/>
                        </a:rPr>
                        <a:t>Superficie totale </a:t>
                      </a:r>
                      <a:r>
                        <a:rPr lang="fr-FR" sz="1100" b="1" i="0" u="none" strike="noStrike" dirty="0">
                          <a:solidFill>
                            <a:schemeClr val="tx2"/>
                          </a:solidFill>
                          <a:effectLst/>
                          <a:latin typeface="Times New Roman" panose="02020603050405020304" pitchFamily="18" charset="0"/>
                          <a:cs typeface="Times New Roman" panose="02020603050405020304" pitchFamily="18" charset="0"/>
                        </a:rPr>
                        <a:t>en m²</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tc>
                  <a:txBody>
                    <a:bodyPr/>
                    <a:lstStyle/>
                    <a:p>
                      <a:pPr algn="ctr" rtl="0" fontAlgn="ctr"/>
                      <a:r>
                        <a:rPr lang="fr-FR" sz="1100" b="1" i="0" u="none" strike="noStrike" dirty="0">
                          <a:solidFill>
                            <a:schemeClr val="tx2"/>
                          </a:solidFill>
                          <a:effectLst/>
                          <a:latin typeface="Times New Roman" panose="02020603050405020304" pitchFamily="18" charset="0"/>
                          <a:cs typeface="Times New Roman" panose="02020603050405020304" pitchFamily="18" charset="0"/>
                        </a:rPr>
                        <a:t>Consistance</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tc>
                  <a:txBody>
                    <a:bodyPr/>
                    <a:lstStyle/>
                    <a:p>
                      <a:pPr algn="ctr" rtl="0" fontAlgn="ctr"/>
                      <a:r>
                        <a:rPr lang="fr-FR" sz="1100" b="1" i="0" u="none" strike="noStrike" dirty="0">
                          <a:solidFill>
                            <a:schemeClr val="tx2"/>
                          </a:solidFill>
                          <a:effectLst/>
                          <a:latin typeface="Times New Roman" panose="02020603050405020304" pitchFamily="18" charset="0"/>
                          <a:cs typeface="Times New Roman" panose="02020603050405020304" pitchFamily="18" charset="0"/>
                        </a:rPr>
                        <a:t>Propriétaire</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1098519">
                <a:tc>
                  <a:txBody>
                    <a:bodyPr/>
                    <a:lstStyle/>
                    <a:p>
                      <a:pPr algn="ctr"/>
                      <a:r>
                        <a:rPr lang="fr-FR" sz="1000" b="0" dirty="0" smtClean="0">
                          <a:latin typeface="Times New Roman" panose="02020603050405020304" pitchFamily="18" charset="0"/>
                          <a:cs typeface="Times New Roman" panose="02020603050405020304" pitchFamily="18" charset="0"/>
                        </a:rPr>
                        <a:t>Appartement</a:t>
                      </a:r>
                      <a:r>
                        <a:rPr lang="fr-FR" sz="1000" b="0" baseline="0" dirty="0" smtClean="0">
                          <a:latin typeface="Times New Roman" panose="02020603050405020304" pitchFamily="18" charset="0"/>
                          <a:cs typeface="Times New Roman" panose="02020603050405020304" pitchFamily="18" charset="0"/>
                        </a:rPr>
                        <a:t> </a:t>
                      </a:r>
                      <a:r>
                        <a:rPr lang="fr-FR" sz="1000" b="0" dirty="0" smtClean="0">
                          <a:latin typeface="Times New Roman" panose="02020603050405020304" pitchFamily="18" charset="0"/>
                          <a:cs typeface="Times New Roman" panose="02020603050405020304" pitchFamily="18" charset="0"/>
                        </a:rPr>
                        <a:t>n° 05, 1er étage, Immeuble 02, Résidence Les Roses, Ville de Salé El Jadida , Région de Rabat-Salé-Kénitra.</a:t>
                      </a:r>
                      <a:endParaRPr lang="fr-FR" sz="1000" b="0" dirty="0">
                        <a:latin typeface="Times New Roman" panose="02020603050405020304" pitchFamily="18" charset="0"/>
                        <a:cs typeface="Times New Roman" panose="02020603050405020304" pitchFamily="18" charset="0"/>
                      </a:endParaRPr>
                    </a:p>
                  </a:txBody>
                  <a:tcPr marL="7225" marR="7225" marT="7225"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a:spcAft>
                          <a:spcPts val="0"/>
                        </a:spcAft>
                      </a:pPr>
                      <a:r>
                        <a:rPr lang="fr-FR" sz="1000" b="0"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 DIAR VIII,</a:t>
                      </a:r>
                      <a:r>
                        <a:rPr lang="fr-FR" sz="1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 Bloc S, Lot 502-117 </a:t>
                      </a:r>
                      <a:r>
                        <a:rPr lang="fr-FR" sz="1000" b="0"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a:t>
                      </a:r>
                      <a:endParaRPr lang="fr-FR" sz="10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b="0" dirty="0" smtClean="0">
                          <a:latin typeface="Times New Roman" panose="02020603050405020304" pitchFamily="18" charset="0"/>
                          <a:cs typeface="Times New Roman" panose="02020603050405020304" pitchFamily="18" charset="0"/>
                        </a:rPr>
                        <a:t>47 125/58</a:t>
                      </a:r>
                      <a:endParaRPr lang="fr-FR" sz="1000" b="0" kern="1200" dirty="0">
                        <a:solidFill>
                          <a:schemeClr val="tx1"/>
                        </a:solidFill>
                        <a:latin typeface="Times New Roman" panose="02020603050405020304" pitchFamily="18" charset="0"/>
                        <a:ea typeface="+mn-ea"/>
                        <a:cs typeface="Times New Roman" panose="02020603050405020304" pitchFamily="18" charset="0"/>
                      </a:endParaRPr>
                    </a:p>
                  </a:txBody>
                  <a:tcPr marL="52000" marR="52000" marT="52000" marB="52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endParaRPr lang="fr-FR" sz="1000" b="0" i="0" u="none" strike="noStrike" dirty="0" smtClean="0">
                        <a:solidFill>
                          <a:schemeClr val="tx1"/>
                        </a:solidFill>
                        <a:effectLst/>
                        <a:latin typeface="Times New Roman" panose="02020603050405020304" pitchFamily="18" charset="0"/>
                        <a:cs typeface="Times New Roman" panose="02020603050405020304" pitchFamily="18" charset="0"/>
                      </a:endParaRPr>
                    </a:p>
                    <a:p>
                      <a:pPr algn="ctr" rtl="0" fontAlgn="ctr"/>
                      <a:endParaRPr lang="fr-FR" sz="1000" b="0" i="0" u="none" strike="noStrike" dirty="0" smtClean="0">
                        <a:solidFill>
                          <a:schemeClr val="tx1"/>
                        </a:solidFill>
                        <a:effectLst/>
                        <a:latin typeface="Times New Roman" panose="02020603050405020304" pitchFamily="18" charset="0"/>
                        <a:cs typeface="Times New Roman" panose="02020603050405020304" pitchFamily="18" charset="0"/>
                      </a:endParaRPr>
                    </a:p>
                    <a:p>
                      <a:pPr algn="ctr" rtl="0" fontAlgn="ctr"/>
                      <a:r>
                        <a:rPr lang="fr-FR" sz="1000" b="0" i="0" u="none" strike="noStrike" dirty="0" smtClean="0">
                          <a:solidFill>
                            <a:schemeClr val="tx1"/>
                          </a:solidFill>
                          <a:effectLst/>
                          <a:latin typeface="Times New Roman" panose="02020603050405020304" pitchFamily="18" charset="0"/>
                          <a:cs typeface="Times New Roman" panose="02020603050405020304" pitchFamily="18" charset="0"/>
                        </a:rPr>
                        <a:t>145</a:t>
                      </a:r>
                      <a:endParaRPr lang="fr-FR" sz="1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endParaRPr>
                    </a:p>
                    <a:p>
                      <a:pPr algn="ctr" rtl="0" fontAlgn="ctr"/>
                      <a:endParaRPr lang="fr-FR" sz="1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endParaRPr>
                    </a:p>
                    <a:p>
                      <a:pPr algn="ctr" rtl="0" fontAlgn="ctr"/>
                      <a:r>
                        <a:rPr lang="fr-FR" sz="1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 </a:t>
                      </a:r>
                      <a:endParaRPr lang="fr-FR" sz="1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endParaRPr lang="fr-FR" sz="1000" b="0" dirty="0" smtClean="0">
                        <a:solidFill>
                          <a:schemeClr val="tx1"/>
                        </a:solidFill>
                        <a:latin typeface="Times New Roman" panose="02020603050405020304" pitchFamily="18" charset="0"/>
                        <a:cs typeface="Times New Roman" panose="02020603050405020304" pitchFamily="18" charset="0"/>
                      </a:endParaRPr>
                    </a:p>
                    <a:p>
                      <a:pPr algn="ctr" rtl="0" fontAlgn="ctr"/>
                      <a:r>
                        <a:rPr lang="fr-FR" sz="1000" b="0" dirty="0" smtClean="0">
                          <a:solidFill>
                            <a:schemeClr val="tx1"/>
                          </a:solidFill>
                          <a:latin typeface="Times New Roman" panose="02020603050405020304" pitchFamily="18" charset="0"/>
                          <a:cs typeface="Times New Roman" panose="02020603050405020304" pitchFamily="18" charset="0"/>
                        </a:rPr>
                        <a:t>Appartement + PPP</a:t>
                      </a:r>
                    </a:p>
                    <a:p>
                      <a:pPr algn="ctr" rtl="0" fontAlgn="ctr"/>
                      <a:endParaRPr lang="fr-FR" sz="1000" b="0" i="0" u="none" strike="noStrike" kern="1200" dirty="0" smtClean="0">
                        <a:solidFill>
                          <a:schemeClr val="tx1"/>
                        </a:solidFill>
                        <a:effectLst/>
                        <a:latin typeface="Times New Roman" panose="02020603050405020304" pitchFamily="18" charset="0"/>
                        <a:ea typeface="+mn-ea"/>
                        <a:cs typeface="Times New Roman" panose="02020603050405020304" pitchFamily="18" charset="0"/>
                      </a:endParaRP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indent="0" algn="ctr" rtl="0" fontAlgn="ctr">
                        <a:buFontTx/>
                        <a:buNone/>
                      </a:pPr>
                      <a:endParaRPr lang="fr-FR" sz="1000" b="0" i="0" u="none" strike="noStrike" baseline="0" dirty="0" smtClean="0">
                        <a:solidFill>
                          <a:schemeClr val="tx1"/>
                        </a:solidFill>
                        <a:effectLst/>
                        <a:latin typeface="Times New Roman" panose="02020603050405020304" pitchFamily="18" charset="0"/>
                        <a:cs typeface="Times New Roman" panose="02020603050405020304" pitchFamily="18" charset="0"/>
                      </a:endParaRPr>
                    </a:p>
                    <a:p>
                      <a:pPr marL="0" indent="0" algn="ctr" rtl="0" fontAlgn="ctr">
                        <a:buFontTx/>
                        <a:buNone/>
                      </a:pPr>
                      <a:endParaRPr lang="fr-FR" sz="1000" b="0" i="0" u="none" strike="noStrike" baseline="0" dirty="0" smtClean="0">
                        <a:solidFill>
                          <a:schemeClr val="tx1"/>
                        </a:solidFill>
                        <a:effectLst/>
                        <a:latin typeface="Times New Roman" panose="02020603050405020304" pitchFamily="18" charset="0"/>
                        <a:cs typeface="Times New Roman" panose="02020603050405020304" pitchFamily="18" charset="0"/>
                      </a:endParaRPr>
                    </a:p>
                    <a:p>
                      <a:pPr marL="0" indent="0" algn="ctr" rtl="0" fontAlgn="ctr">
                        <a:buFontTx/>
                        <a:buNone/>
                      </a:pPr>
                      <a:r>
                        <a:rPr lang="fr-FR" sz="1000" b="0" i="0" u="none" strike="noStrike" baseline="0" dirty="0" smtClean="0">
                          <a:solidFill>
                            <a:schemeClr val="tx1"/>
                          </a:solidFill>
                          <a:effectLst/>
                          <a:latin typeface="Times New Roman" panose="02020603050405020304" pitchFamily="18" charset="0"/>
                          <a:cs typeface="Times New Roman" panose="02020603050405020304" pitchFamily="18" charset="0"/>
                        </a:rPr>
                        <a:t>ABDESSAMAD MAGHRAOUI</a:t>
                      </a:r>
                      <a:endParaRPr lang="fr-FR" sz="1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endParaRPr>
                    </a:p>
                    <a:p>
                      <a:pPr marL="0" indent="0" algn="ctr" rtl="0" fontAlgn="ctr">
                        <a:buFontTx/>
                        <a:buNone/>
                      </a:pPr>
                      <a:endParaRPr lang="it-IT" sz="1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endParaRPr>
                    </a:p>
                    <a:p>
                      <a:pPr marL="0" indent="0" algn="ctr" rtl="0" fontAlgn="ctr">
                        <a:buFontTx/>
                        <a:buNone/>
                      </a:pPr>
                      <a:endParaRPr lang="it-IT" sz="1000" b="0" i="0" u="none" strike="noStrike" baseline="0" dirty="0">
                        <a:solidFill>
                          <a:schemeClr val="tx1"/>
                        </a:solidFill>
                        <a:effectLst/>
                        <a:latin typeface="Times New Roman" panose="02020603050405020304" pitchFamily="18" charset="0"/>
                        <a:cs typeface="Times New Roman" panose="02020603050405020304" pitchFamily="18" charset="0"/>
                      </a:endParaRP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2032736127"/>
              </p:ext>
            </p:extLst>
          </p:nvPr>
        </p:nvGraphicFramePr>
        <p:xfrm>
          <a:off x="188640" y="3053323"/>
          <a:ext cx="6480720" cy="1219065"/>
        </p:xfrm>
        <a:graphic>
          <a:graphicData uri="http://schemas.openxmlformats.org/drawingml/2006/table">
            <a:tbl>
              <a:tblPr firstRow="1"/>
              <a:tblGrid>
                <a:gridCol w="6480720">
                  <a:extLst>
                    <a:ext uri="{9D8B030D-6E8A-4147-A177-3AD203B41FA5}">
                      <a16:colId xmlns:a16="http://schemas.microsoft.com/office/drawing/2014/main" val="20000"/>
                    </a:ext>
                  </a:extLst>
                </a:gridCol>
              </a:tblGrid>
              <a:tr h="220181">
                <a:tc>
                  <a:txBody>
                    <a:bodyPr/>
                    <a:lstStyle/>
                    <a:p>
                      <a:pPr algn="ctr" rtl="0" fontAlgn="ctr"/>
                      <a:r>
                        <a:rPr lang="fr-FR" sz="1200" b="1" i="0" u="none" strike="noStrike" dirty="0">
                          <a:solidFill>
                            <a:schemeClr val="tx2"/>
                          </a:solidFill>
                          <a:effectLst/>
                          <a:latin typeface="Times New Roman" panose="02020603050405020304" pitchFamily="18" charset="0"/>
                          <a:cs typeface="Times New Roman" panose="02020603050405020304" pitchFamily="18" charset="0"/>
                        </a:rPr>
                        <a:t>Observations</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CECE"/>
                    </a:solidFill>
                  </a:tcPr>
                </a:tc>
                <a:extLst>
                  <a:ext uri="{0D108BD9-81ED-4DB2-BD59-A6C34878D82A}">
                    <a16:rowId xmlns:a16="http://schemas.microsoft.com/office/drawing/2014/main" val="10000"/>
                  </a:ext>
                </a:extLst>
              </a:tr>
              <a:tr h="998884">
                <a:tc>
                  <a:txBody>
                    <a:bodyPr/>
                    <a:lstStyle/>
                    <a:p>
                      <a:pPr marL="269875" marR="0" indent="-171450" algn="l" defTabSz="1320759" rtl="0" eaLnBrk="1" fontAlgn="ctr" latinLnBrk="0" hangingPunct="1">
                        <a:lnSpc>
                          <a:spcPct val="100000"/>
                        </a:lnSpc>
                        <a:spcBef>
                          <a:spcPts val="0"/>
                        </a:spcBef>
                        <a:spcAft>
                          <a:spcPts val="0"/>
                        </a:spcAft>
                        <a:buClr>
                          <a:schemeClr val="tx2"/>
                        </a:buClr>
                        <a:buSzTx/>
                        <a:buFont typeface="Arial" panose="020B0604020202020204" pitchFamily="34" charset="0"/>
                        <a:buChar char="•"/>
                        <a:tabLst/>
                        <a:defRPr/>
                      </a:pPr>
                      <a:r>
                        <a:rPr lang="fr-FR" sz="1050" b="0" i="0" u="none" strike="noStrike" baseline="0" dirty="0">
                          <a:solidFill>
                            <a:schemeClr val="tx1"/>
                          </a:solidFill>
                          <a:effectLst/>
                          <a:latin typeface="Times New Roman" panose="02020603050405020304" pitchFamily="18" charset="0"/>
                          <a:cs typeface="Times New Roman" panose="02020603050405020304" pitchFamily="18" charset="0"/>
                        </a:rPr>
                        <a:t>Certificat de </a:t>
                      </a:r>
                      <a:r>
                        <a:rPr lang="fr-FR" sz="1050" b="0" i="0" u="none" strike="noStrike" baseline="0" dirty="0" smtClean="0">
                          <a:solidFill>
                            <a:schemeClr val="tx1"/>
                          </a:solidFill>
                          <a:effectLst/>
                          <a:latin typeface="Times New Roman" panose="02020603050405020304" pitchFamily="18" charset="0"/>
                          <a:cs typeface="Times New Roman" panose="02020603050405020304" pitchFamily="18" charset="0"/>
                        </a:rPr>
                        <a:t>copropriété en </a:t>
                      </a:r>
                      <a:r>
                        <a:rPr lang="fr-FR" sz="1050" b="0" i="0" u="none" strike="noStrike" baseline="0" dirty="0">
                          <a:solidFill>
                            <a:schemeClr val="tx1"/>
                          </a:solidFill>
                          <a:effectLst/>
                          <a:latin typeface="Times New Roman" panose="02020603050405020304" pitchFamily="18" charset="0"/>
                          <a:cs typeface="Times New Roman" panose="02020603050405020304" pitchFamily="18" charset="0"/>
                        </a:rPr>
                        <a:t>date du </a:t>
                      </a:r>
                      <a:r>
                        <a:rPr lang="fr-FR" sz="1050" b="0" i="0" u="none" strike="noStrike" baseline="0" dirty="0" smtClean="0">
                          <a:solidFill>
                            <a:schemeClr val="tx1"/>
                          </a:solidFill>
                          <a:effectLst/>
                          <a:latin typeface="Times New Roman" panose="02020603050405020304" pitchFamily="18" charset="0"/>
                          <a:cs typeface="Times New Roman" panose="02020603050405020304" pitchFamily="18" charset="0"/>
                        </a:rPr>
                        <a:t>23/11/2022 </a:t>
                      </a:r>
                      <a:r>
                        <a:rPr lang="fr-FR" sz="1050" b="0" i="0" u="none" strike="noStrike" baseline="0" dirty="0">
                          <a:solidFill>
                            <a:schemeClr val="tx1"/>
                          </a:solidFill>
                          <a:effectLst/>
                          <a:latin typeface="Times New Roman" panose="02020603050405020304" pitchFamily="18" charset="0"/>
                          <a:cs typeface="Times New Roman" panose="02020603050405020304" pitchFamily="18" charset="0"/>
                        </a:rPr>
                        <a:t>;</a:t>
                      </a:r>
                    </a:p>
                    <a:p>
                      <a:pPr marL="269875" marR="0" indent="-171450" algn="l" defTabSz="1320800" rtl="0" eaLnBrk="1" fontAlgn="ctr" latinLnBrk="0" hangingPunct="1">
                        <a:lnSpc>
                          <a:spcPct val="100000"/>
                        </a:lnSpc>
                        <a:spcBef>
                          <a:spcPts val="0"/>
                        </a:spcBef>
                        <a:spcAft>
                          <a:spcPts val="0"/>
                        </a:spcAft>
                        <a:buClr>
                          <a:schemeClr val="tx2"/>
                        </a:buClr>
                        <a:buSzTx/>
                        <a:buFont typeface="Arial" panose="020B0604020202020204" pitchFamily="34" charset="0"/>
                        <a:buChar char="•"/>
                        <a:defRPr/>
                      </a:pPr>
                      <a:r>
                        <a:rPr lang="fr-FR" sz="1050" b="0" i="0" u="none" strike="noStrike" kern="1200" baseline="0" dirty="0">
                          <a:solidFill>
                            <a:schemeClr val="tx1"/>
                          </a:solidFill>
                          <a:effectLst/>
                          <a:latin typeface="Times New Roman" panose="02020603050405020304" pitchFamily="18" charset="0"/>
                          <a:ea typeface="+mn-ea"/>
                          <a:cs typeface="Times New Roman" panose="02020603050405020304" pitchFamily="18" charset="0"/>
                        </a:rPr>
                        <a:t>Fraction </a:t>
                      </a:r>
                      <a:r>
                        <a:rPr lang="fr-FR" sz="105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n°117 </a:t>
                      </a:r>
                      <a:r>
                        <a:rPr lang="fr-FR" sz="1050" b="0" i="0" u="none" strike="noStrike" kern="1200" baseline="0" dirty="0">
                          <a:solidFill>
                            <a:schemeClr val="tx1"/>
                          </a:solidFill>
                          <a:effectLst/>
                          <a:latin typeface="Times New Roman" panose="02020603050405020304" pitchFamily="18" charset="0"/>
                          <a:ea typeface="+mn-ea"/>
                          <a:cs typeface="Times New Roman" panose="02020603050405020304" pitchFamily="18" charset="0"/>
                        </a:rPr>
                        <a:t>: </a:t>
                      </a:r>
                      <a:r>
                        <a:rPr lang="fr-FR" sz="1050" b="0" dirty="0" smtClean="0">
                          <a:solidFill>
                            <a:schemeClr val="tx1"/>
                          </a:solidFill>
                          <a:latin typeface="Times New Roman" panose="02020603050405020304" pitchFamily="18" charset="0"/>
                          <a:cs typeface="Times New Roman" panose="02020603050405020304" pitchFamily="18" charset="0"/>
                        </a:rPr>
                        <a:t>Appartement</a:t>
                      </a:r>
                      <a:r>
                        <a:rPr lang="fr-FR" sz="105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 de  132 m² en 1</a:t>
                      </a:r>
                      <a:r>
                        <a:rPr lang="fr-FR" sz="1050" b="0" i="0" u="none" strike="noStrike" kern="1200" baseline="30000" dirty="0" smtClean="0">
                          <a:solidFill>
                            <a:schemeClr val="tx1"/>
                          </a:solidFill>
                          <a:effectLst/>
                          <a:latin typeface="Times New Roman" panose="02020603050405020304" pitchFamily="18" charset="0"/>
                          <a:ea typeface="+mn-ea"/>
                          <a:cs typeface="Times New Roman" panose="02020603050405020304" pitchFamily="18" charset="0"/>
                        </a:rPr>
                        <a:t>er</a:t>
                      </a:r>
                      <a:r>
                        <a:rPr lang="fr-FR" sz="105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  étage ; </a:t>
                      </a:r>
                    </a:p>
                    <a:p>
                      <a:pPr marL="269875" marR="0" indent="-171450" algn="l" defTabSz="1320800" rtl="0" eaLnBrk="1" fontAlgn="ctr" latinLnBrk="0" hangingPunct="1">
                        <a:lnSpc>
                          <a:spcPct val="100000"/>
                        </a:lnSpc>
                        <a:spcBef>
                          <a:spcPts val="0"/>
                        </a:spcBef>
                        <a:spcAft>
                          <a:spcPts val="0"/>
                        </a:spcAft>
                        <a:buClr>
                          <a:schemeClr val="tx2"/>
                        </a:buClr>
                        <a:buSzTx/>
                        <a:buFont typeface="Arial" panose="020B0604020202020204" pitchFamily="34" charset="0"/>
                        <a:buChar char="•"/>
                        <a:defRPr/>
                      </a:pPr>
                      <a:r>
                        <a:rPr lang="fr-FR" sz="105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Fraction n°117A : Place parking privative au sous-sol de 13 m² ;</a:t>
                      </a:r>
                    </a:p>
                    <a:p>
                      <a:pPr marL="269875" marR="0" indent="-171450" algn="l" defTabSz="1320800" rtl="0" eaLnBrk="1" fontAlgn="ctr" latinLnBrk="0" hangingPunct="1">
                        <a:lnSpc>
                          <a:spcPct val="100000"/>
                        </a:lnSpc>
                        <a:spcBef>
                          <a:spcPts val="0"/>
                        </a:spcBef>
                        <a:spcAft>
                          <a:spcPts val="0"/>
                        </a:spcAft>
                        <a:buClr>
                          <a:schemeClr val="tx2"/>
                        </a:buClr>
                        <a:buSzTx/>
                        <a:buFont typeface="Arial" panose="020B0604020202020204" pitchFamily="34" charset="0"/>
                        <a:buChar char="•"/>
                        <a:defRPr/>
                      </a:pPr>
                      <a:r>
                        <a:rPr lang="fr-FR" sz="1050" b="0" i="0" u="none" strike="noStrike" kern="1200" baseline="0" dirty="0" smtClean="0">
                          <a:solidFill>
                            <a:srgbClr val="000000"/>
                          </a:solidFill>
                          <a:effectLst/>
                          <a:latin typeface="Times New Roman" panose="02020603050405020304" pitchFamily="18" charset="0"/>
                          <a:ea typeface="+mn-ea"/>
                          <a:cs typeface="Times New Roman" panose="02020603050405020304" pitchFamily="18" charset="0"/>
                        </a:rPr>
                        <a:t>Respect </a:t>
                      </a:r>
                      <a:r>
                        <a:rPr lang="fr-FR" sz="1050" b="0" i="0" u="none" strike="noStrike" kern="1200" baseline="0" dirty="0">
                          <a:solidFill>
                            <a:srgbClr val="000000"/>
                          </a:solidFill>
                          <a:effectLst/>
                          <a:latin typeface="Times New Roman" panose="02020603050405020304" pitchFamily="18" charset="0"/>
                          <a:ea typeface="+mn-ea"/>
                          <a:cs typeface="Times New Roman" panose="02020603050405020304" pitchFamily="18" charset="0"/>
                        </a:rPr>
                        <a:t>des conditions et des charges inscrites dans le règlement de copropriété</a:t>
                      </a:r>
                      <a:r>
                        <a:rPr lang="fr-FR" sz="1000" b="1" i="0" u="none" strike="noStrike" baseline="0" dirty="0">
                          <a:solidFill>
                            <a:srgbClr val="000000"/>
                          </a:solidFill>
                          <a:effectLst/>
                          <a:latin typeface="Times New Roman" panose="02020603050405020304" pitchFamily="18" charset="0"/>
                          <a:cs typeface="Times New Roman" panose="02020603050405020304" pitchFamily="18" charset="0"/>
                        </a:rPr>
                        <a:t>.</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11" name="Rectangle 10"/>
          <p:cNvSpPr/>
          <p:nvPr/>
        </p:nvSpPr>
        <p:spPr>
          <a:xfrm>
            <a:off x="2271291" y="9343673"/>
            <a:ext cx="2315418" cy="246221"/>
          </a:xfrm>
          <a:prstGeom prst="rect">
            <a:avLst/>
          </a:prstGeom>
          <a:solidFill>
            <a:schemeClr val="tx2"/>
          </a:solidFill>
        </p:spPr>
        <p:txBody>
          <a:bodyPr wrap="square">
            <a:spAutoFit/>
          </a:bodyPr>
          <a:lstStyle/>
          <a:p>
            <a:pPr algn="ctr"/>
            <a:r>
              <a:rPr lang="fr-FR" sz="1000" b="1" dirty="0">
                <a:solidFill>
                  <a:schemeClr val="bg1"/>
                </a:solidFill>
                <a:latin typeface="Times New Roman" panose="02020603050405020304" pitchFamily="18" charset="0"/>
                <a:cs typeface="Times New Roman" panose="02020603050405020304" pitchFamily="18" charset="0"/>
              </a:rPr>
              <a:t>Certificat de </a:t>
            </a:r>
            <a:r>
              <a:rPr lang="fr-FR" sz="1000" b="1" dirty="0" smtClean="0">
                <a:solidFill>
                  <a:schemeClr val="bg1"/>
                </a:solidFill>
                <a:latin typeface="Times New Roman" panose="02020603050405020304" pitchFamily="18" charset="0"/>
                <a:cs typeface="Times New Roman" panose="02020603050405020304" pitchFamily="18" charset="0"/>
              </a:rPr>
              <a:t>copropriété </a:t>
            </a:r>
            <a:endParaRPr lang="fr-FR" sz="1000" dirty="0">
              <a:solidFill>
                <a:schemeClr val="bg1"/>
              </a:solidFill>
              <a:latin typeface="Times New Roman" panose="02020603050405020304" pitchFamily="18" charset="0"/>
              <a:cs typeface="Times New Roman" panose="02020603050405020304" pitchFamily="18" charset="0"/>
            </a:endParaRPr>
          </a:p>
        </p:txBody>
      </p:sp>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5444"/>
            <a:ext cx="1709598" cy="617076"/>
          </a:xfrm>
          <a:prstGeom prst="rect">
            <a:avLst/>
          </a:prstGeom>
        </p:spPr>
      </p:pic>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176" y="95414"/>
            <a:ext cx="1844824" cy="399712"/>
          </a:xfrm>
          <a:prstGeom prst="rect">
            <a:avLst/>
          </a:prstGeom>
        </p:spPr>
      </p:pic>
      <p:sp>
        <p:nvSpPr>
          <p:cNvPr id="14" name="Espace réservé du numéro de diapositive 1"/>
          <p:cNvSpPr>
            <a:spLocks noGrp="1"/>
          </p:cNvSpPr>
          <p:nvPr>
            <p:ph type="sldNum" sz="quarter" idx="12"/>
          </p:nvPr>
        </p:nvSpPr>
        <p:spPr>
          <a:xfrm>
            <a:off x="5285184" y="9466157"/>
            <a:ext cx="1600200" cy="527403"/>
          </a:xfrm>
        </p:spPr>
        <p:txBody>
          <a:bodyPr/>
          <a:lstStyle/>
          <a:p>
            <a:r>
              <a:rPr lang="fr-BE" sz="1000" dirty="0" smtClean="0"/>
              <a:t>5/26</a:t>
            </a:r>
            <a:endParaRPr lang="fr-BE" sz="1000" dirty="0"/>
          </a:p>
        </p:txBody>
      </p:sp>
      <p:pic>
        <p:nvPicPr>
          <p:cNvPr id="2" name="Image 1"/>
          <p:cNvPicPr>
            <a:picLocks noChangeAspect="1"/>
          </p:cNvPicPr>
          <p:nvPr/>
        </p:nvPicPr>
        <p:blipFill>
          <a:blip r:embed="rId4"/>
          <a:stretch>
            <a:fillRect/>
          </a:stretch>
        </p:blipFill>
        <p:spPr>
          <a:xfrm>
            <a:off x="1745344" y="4311654"/>
            <a:ext cx="3314031" cy="4992754"/>
          </a:xfrm>
          <a:prstGeom prst="rect">
            <a:avLst/>
          </a:prstGeom>
          <a:ln>
            <a:solidFill>
              <a:schemeClr val="tx1"/>
            </a:solidFill>
          </a:ln>
        </p:spPr>
      </p:pic>
      <p:sp>
        <p:nvSpPr>
          <p:cNvPr id="15"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p:cNvSpPr txBox="1"/>
          <p:nvPr/>
        </p:nvSpPr>
        <p:spPr>
          <a:xfrm>
            <a:off x="3212976" y="9394016"/>
            <a:ext cx="3428999" cy="287258"/>
          </a:xfrm>
          <a:prstGeom prst="rect">
            <a:avLst/>
          </a:prstGeom>
          <a:ln>
            <a:noFill/>
          </a:ln>
        </p:spPr>
        <p:txBody>
          <a:bodyPr vert="horz" wrap="square" lIns="132080" tIns="66040" rIns="132080" bIns="66040" rtlCol="0" anchor="ctr">
            <a:spAutoFit/>
          </a:bodyPr>
          <a:lstStyle>
            <a:defPPr>
              <a:defRPr lang="fr-FR"/>
            </a:defPPr>
            <a:lvl1pPr algn="ctr">
              <a:defRPr sz="800" b="1" i="1">
                <a:solidFill>
                  <a:schemeClr val="bg1">
                    <a:lumMod val="50000"/>
                  </a:schemeClr>
                </a:solidFill>
              </a:defRPr>
            </a:lvl1pPr>
          </a:lstStyle>
          <a:p>
            <a:r>
              <a:rPr lang="fr-FR" sz="1000" dirty="0" smtClean="0">
                <a:latin typeface="Times New Roman" panose="02020603050405020304" pitchFamily="18" charset="0"/>
                <a:cs typeface="Times New Roman" panose="02020603050405020304" pitchFamily="18" charset="0"/>
              </a:rPr>
              <a:t>Source : enquête terrain,  Terra Modus </a:t>
            </a:r>
            <a:r>
              <a:rPr lang="fr-FR" sz="1000" dirty="0" err="1" smtClean="0">
                <a:latin typeface="Times New Roman" panose="02020603050405020304" pitchFamily="18" charset="0"/>
                <a:cs typeface="Times New Roman" panose="02020603050405020304" pitchFamily="18" charset="0"/>
              </a:rPr>
              <a:t>Decembre</a:t>
            </a:r>
            <a:r>
              <a:rPr lang="fr-FR" sz="1000" dirty="0" smtClean="0">
                <a:latin typeface="Times New Roman" panose="02020603050405020304" pitchFamily="18" charset="0"/>
                <a:cs typeface="Times New Roman" panose="02020603050405020304" pitchFamily="18" charset="0"/>
              </a:rPr>
              <a:t> 2022</a:t>
            </a:r>
            <a:endParaRPr lang="fr-FR" sz="1000" dirty="0">
              <a:latin typeface="Times New Roman" panose="02020603050405020304" pitchFamily="18" charset="0"/>
              <a:cs typeface="Times New Roman" panose="02020603050405020304" pitchFamily="18" charset="0"/>
            </a:endParaRPr>
          </a:p>
        </p:txBody>
      </p:sp>
      <p:sp>
        <p:nvSpPr>
          <p:cNvPr id="12" name="Rectangle 11"/>
          <p:cNvSpPr/>
          <p:nvPr/>
        </p:nvSpPr>
        <p:spPr>
          <a:xfrm>
            <a:off x="0" y="-15552"/>
            <a:ext cx="6858000" cy="520467"/>
          </a:xfrm>
          <a:prstGeom prst="rect">
            <a:avLst/>
          </a:prstGeom>
          <a:solidFill>
            <a:schemeClr val="tx2"/>
          </a:solidFill>
        </p:spPr>
        <p:txBody>
          <a:bodyPr wrap="none" anchor="ctr" anchorCtr="0">
            <a:noAutofit/>
          </a:bodyPr>
          <a:lstStyle/>
          <a:p>
            <a:pPr algn="ctr"/>
            <a:r>
              <a:rPr lang="fr-FR" sz="2000" b="1" dirty="0">
                <a:solidFill>
                  <a:schemeClr val="bg1"/>
                </a:solidFill>
                <a:latin typeface="Times New Roman" panose="02020603050405020304" pitchFamily="18" charset="0"/>
                <a:cs typeface="Times New Roman" panose="02020603050405020304" pitchFamily="18" charset="0"/>
              </a:rPr>
              <a:t>Eléments extrinsèques et intrinsèques du bien</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4" name="ZoneTexte 3"/>
          <p:cNvSpPr txBox="1"/>
          <p:nvPr/>
        </p:nvSpPr>
        <p:spPr>
          <a:xfrm>
            <a:off x="105471" y="958889"/>
            <a:ext cx="6647058" cy="3490055"/>
          </a:xfrm>
          <a:prstGeom prst="rect">
            <a:avLst/>
          </a:prstGeom>
          <a:solidFill>
            <a:schemeClr val="accent2">
              <a:lumMod val="20000"/>
              <a:lumOff val="80000"/>
            </a:schemeClr>
          </a:solidFill>
        </p:spPr>
        <p:txBody>
          <a:bodyPr wrap="square" rtlCol="0" anchor="ctr" anchorCtr="0">
            <a:noAutofit/>
          </a:bodyPr>
          <a:lstStyle/>
          <a:p>
            <a:pPr marL="285750" lvl="0" indent="-285750" algn="just">
              <a:buClr>
                <a:srgbClr val="1F497D"/>
              </a:buClr>
              <a:buFont typeface="Wingdings" panose="05000000000000000000" pitchFamily="2" charset="2"/>
              <a:buChar char="§"/>
              <a:defRPr/>
            </a:pPr>
            <a:r>
              <a:rPr lang="fr-FR" sz="1200" b="1" dirty="0">
                <a:latin typeface="Times New Roman" panose="02020603050405020304" pitchFamily="18" charset="0"/>
                <a:cs typeface="Times New Roman" panose="02020603050405020304" pitchFamily="18" charset="0"/>
              </a:rPr>
              <a:t>Situation de l’immeuble</a:t>
            </a:r>
          </a:p>
          <a:p>
            <a:pPr marL="441325" indent="-171450" algn="just">
              <a:buClr>
                <a:srgbClr val="1F497D"/>
              </a:buClr>
              <a:buFont typeface="Arial" panose="020B0604020202020204" pitchFamily="34" charset="0"/>
              <a:buChar char="•"/>
              <a:defRPr/>
            </a:pPr>
            <a:r>
              <a:rPr lang="fr-FR" sz="1050" dirty="0">
                <a:latin typeface="Times New Roman" panose="02020603050405020304" pitchFamily="18" charset="0"/>
                <a:cs typeface="Times New Roman" panose="02020603050405020304" pitchFamily="18" charset="0"/>
              </a:rPr>
              <a:t>Immeuble 02, Résidence Les Roses, Ville de Salé El Jadida , Région de Rabat-Salé-Kénitra.</a:t>
            </a:r>
          </a:p>
          <a:p>
            <a:pPr marL="269875" algn="just">
              <a:buClr>
                <a:srgbClr val="1F497D"/>
              </a:buClr>
              <a:defRPr/>
            </a:pPr>
            <a:endParaRPr lang="fr-FR" sz="1050" dirty="0" smtClean="0">
              <a:latin typeface="Times New Roman" panose="02020603050405020304" pitchFamily="18" charset="0"/>
              <a:cs typeface="Times New Roman" panose="02020603050405020304" pitchFamily="18" charset="0"/>
            </a:endParaRPr>
          </a:p>
          <a:p>
            <a:pPr marL="285750" indent="-285750" algn="just">
              <a:buClr>
                <a:srgbClr val="1F497D"/>
              </a:buClr>
              <a:buFont typeface="Wingdings" panose="05000000000000000000" pitchFamily="2" charset="2"/>
              <a:buChar char="§"/>
              <a:defRPr/>
            </a:pPr>
            <a:r>
              <a:rPr lang="fr-FR" sz="1200" b="1" dirty="0" smtClean="0">
                <a:latin typeface="Times New Roman" panose="02020603050405020304" pitchFamily="18" charset="0"/>
                <a:cs typeface="Times New Roman" panose="02020603050405020304" pitchFamily="18" charset="0"/>
              </a:rPr>
              <a:t>Facteurs </a:t>
            </a:r>
            <a:r>
              <a:rPr lang="fr-FR" sz="1200" b="1" dirty="0">
                <a:latin typeface="Times New Roman" panose="02020603050405020304" pitchFamily="18" charset="0"/>
                <a:cs typeface="Times New Roman" panose="02020603050405020304" pitchFamily="18" charset="0"/>
              </a:rPr>
              <a:t>physiques</a:t>
            </a:r>
          </a:p>
          <a:p>
            <a:pPr marL="441325" lvl="0" indent="-171450" algn="just">
              <a:buClr>
                <a:srgbClr val="1F497D"/>
              </a:buClr>
              <a:buFont typeface="Arial" panose="020B0604020202020204" pitchFamily="34" charset="0"/>
              <a:buChar char="•"/>
              <a:defRPr/>
            </a:pPr>
            <a:r>
              <a:rPr lang="fr-FR" sz="1050" dirty="0">
                <a:latin typeface="Times New Roman" panose="02020603050405020304" pitchFamily="18" charset="0"/>
                <a:cs typeface="Times New Roman" panose="02020603050405020304" pitchFamily="18" charset="0"/>
              </a:rPr>
              <a:t>Immeuble </a:t>
            </a:r>
            <a:r>
              <a:rPr lang="fr-FR" sz="1050" dirty="0" smtClean="0">
                <a:latin typeface="Times New Roman" panose="02020603050405020304" pitchFamily="18" charset="0"/>
                <a:cs typeface="Times New Roman" panose="02020603050405020304" pitchFamily="18" charset="0"/>
              </a:rPr>
              <a:t>neuf en </a:t>
            </a:r>
            <a:r>
              <a:rPr lang="fr-FR" sz="1050" dirty="0">
                <a:latin typeface="Times New Roman" panose="02020603050405020304" pitchFamily="18" charset="0"/>
                <a:cs typeface="Times New Roman" panose="02020603050405020304" pitchFamily="18" charset="0"/>
              </a:rPr>
              <a:t>copropriété, s’élevant sur un </a:t>
            </a:r>
            <a:r>
              <a:rPr lang="fr-FR" sz="1050" dirty="0" smtClean="0">
                <a:latin typeface="Times New Roman" panose="02020603050405020304" pitchFamily="18" charset="0"/>
                <a:cs typeface="Times New Roman" panose="02020603050405020304" pitchFamily="18" charset="0"/>
              </a:rPr>
              <a:t>R+3 situé dans une résidence fermée </a:t>
            </a:r>
            <a:r>
              <a:rPr lang="fr-FR" sz="1050" dirty="0" smtClean="0">
                <a:latin typeface="Times New Roman" panose="02020603050405020304" pitchFamily="18" charset="0"/>
                <a:cs typeface="Times New Roman" panose="02020603050405020304" pitchFamily="18" charset="0"/>
              </a:rPr>
              <a:t>;</a:t>
            </a:r>
          </a:p>
          <a:p>
            <a:pPr marL="441325" lvl="0" indent="-171450" algn="just">
              <a:buClr>
                <a:srgbClr val="1F497D"/>
              </a:buClr>
              <a:buFont typeface="Arial" panose="020B0604020202020204" pitchFamily="34" charset="0"/>
              <a:buChar char="•"/>
              <a:defRPr/>
            </a:pPr>
            <a:r>
              <a:rPr lang="fr-FR" sz="1050" dirty="0" smtClean="0">
                <a:latin typeface="Times New Roman" panose="02020603050405020304" pitchFamily="18" charset="0"/>
                <a:cs typeface="Times New Roman" panose="02020603050405020304" pitchFamily="18" charset="0"/>
              </a:rPr>
              <a:t>Terrasse accessible </a:t>
            </a:r>
            <a:r>
              <a:rPr lang="fr-FR" sz="1050" dirty="0">
                <a:latin typeface="Times New Roman" panose="02020603050405020304" pitchFamily="18" charset="0"/>
                <a:cs typeface="Times New Roman" panose="02020603050405020304" pitchFamily="18" charset="0"/>
              </a:rPr>
              <a:t>en copropriété</a:t>
            </a:r>
            <a:r>
              <a:rPr lang="fr-FR" sz="1050" dirty="0" smtClean="0">
                <a:latin typeface="Times New Roman" panose="02020603050405020304" pitchFamily="18" charset="0"/>
                <a:cs typeface="Times New Roman" panose="02020603050405020304" pitchFamily="18" charset="0"/>
              </a:rPr>
              <a:t> ;</a:t>
            </a:r>
          </a:p>
          <a:p>
            <a:pPr marL="441325" lvl="0" indent="-171450" algn="just">
              <a:buClr>
                <a:srgbClr val="1F497D"/>
              </a:buClr>
              <a:buFont typeface="Arial" panose="020B0604020202020204" pitchFamily="34" charset="0"/>
              <a:buChar char="•"/>
              <a:defRPr/>
            </a:pPr>
            <a:r>
              <a:rPr lang="fr-MA" sz="1050" dirty="0">
                <a:latin typeface="Times New Roman" panose="02020603050405020304" pitchFamily="18" charset="0"/>
                <a:cs typeface="Times New Roman" panose="02020603050405020304" pitchFamily="18" charset="0"/>
              </a:rPr>
              <a:t>A</a:t>
            </a:r>
            <a:r>
              <a:rPr lang="fr-MA" sz="1050" dirty="0" smtClean="0">
                <a:latin typeface="Times New Roman" panose="02020603050405020304" pitchFamily="18" charset="0"/>
                <a:cs typeface="Times New Roman" panose="02020603050405020304" pitchFamily="18" charset="0"/>
              </a:rPr>
              <a:t>scenseur disponible ;</a:t>
            </a:r>
          </a:p>
          <a:p>
            <a:pPr marL="441325" lvl="0" indent="-171450" algn="just">
              <a:buClr>
                <a:srgbClr val="1F497D"/>
              </a:buClr>
              <a:buFont typeface="Arial" panose="020B0604020202020204" pitchFamily="34" charset="0"/>
              <a:buChar char="•"/>
              <a:defRPr/>
            </a:pPr>
            <a:r>
              <a:rPr lang="fr-MA" sz="1050" dirty="0" smtClean="0">
                <a:latin typeface="Times New Roman" panose="02020603050405020304" pitchFamily="18" charset="0"/>
                <a:cs typeface="Times New Roman" panose="02020603050405020304" pitchFamily="18" charset="0"/>
              </a:rPr>
              <a:t>Parking au sous-sol avec des places parkings privatives ;</a:t>
            </a:r>
            <a:endParaRPr lang="fr-FR" sz="1050" dirty="0">
              <a:latin typeface="Times New Roman" panose="02020603050405020304" pitchFamily="18" charset="0"/>
              <a:cs typeface="Times New Roman" panose="02020603050405020304" pitchFamily="18" charset="0"/>
            </a:endParaRPr>
          </a:p>
          <a:p>
            <a:pPr marL="441325" lvl="0" indent="-171450" algn="just">
              <a:buClr>
                <a:srgbClr val="1F497D"/>
              </a:buClr>
              <a:buFont typeface="Arial" panose="020B0604020202020204" pitchFamily="34" charset="0"/>
              <a:buChar char="•"/>
              <a:defRPr/>
            </a:pPr>
            <a:r>
              <a:rPr lang="fr-FR" sz="1050" dirty="0" smtClean="0">
                <a:latin typeface="Times New Roman" panose="02020603050405020304" pitchFamily="18" charset="0"/>
                <a:cs typeface="Times New Roman" panose="02020603050405020304" pitchFamily="18" charset="0"/>
              </a:rPr>
              <a:t>Façade avec une bonne qualité architecturale et bien entretenue.</a:t>
            </a:r>
          </a:p>
          <a:p>
            <a:pPr marL="269875" lvl="0" algn="just">
              <a:buClr>
                <a:srgbClr val="1F497D"/>
              </a:buClr>
              <a:defRPr/>
            </a:pPr>
            <a:endParaRPr lang="fr-FR" sz="1200" dirty="0">
              <a:solidFill>
                <a:srgbClr val="FF0000"/>
              </a:solidFill>
              <a:latin typeface="Times New Roman" panose="02020603050405020304" pitchFamily="18" charset="0"/>
              <a:cs typeface="Times New Roman" panose="02020603050405020304" pitchFamily="18" charset="0"/>
            </a:endParaRPr>
          </a:p>
          <a:p>
            <a:pPr marL="285750" lvl="0" indent="-285750" algn="just">
              <a:buClr>
                <a:srgbClr val="1F497D"/>
              </a:buClr>
              <a:buFont typeface="Wingdings" panose="05000000000000000000" pitchFamily="2" charset="2"/>
              <a:buChar char="§"/>
              <a:defRPr/>
            </a:pPr>
            <a:r>
              <a:rPr lang="fr-FR" sz="1200" b="1" dirty="0">
                <a:latin typeface="Times New Roman" panose="02020603050405020304" pitchFamily="18" charset="0"/>
                <a:cs typeface="Times New Roman" panose="02020603050405020304" pitchFamily="18" charset="0"/>
              </a:rPr>
              <a:t>Facteurs économiques et sociologiques</a:t>
            </a:r>
          </a:p>
          <a:p>
            <a:pPr marL="441325" lvl="0" indent="-171450" algn="just">
              <a:buClr>
                <a:srgbClr val="1F497D"/>
              </a:buClr>
              <a:buFont typeface="Arial" panose="020B0604020202020204" pitchFamily="34" charset="0"/>
              <a:buChar char="•"/>
              <a:defRPr/>
            </a:pPr>
            <a:r>
              <a:rPr lang="fr-FR" sz="1050" dirty="0">
                <a:latin typeface="Times New Roman" panose="02020603050405020304" pitchFamily="18" charset="0"/>
                <a:cs typeface="Times New Roman" panose="02020603050405020304" pitchFamily="18" charset="0"/>
              </a:rPr>
              <a:t>La population habitant le quartier est </a:t>
            </a:r>
            <a:r>
              <a:rPr lang="fr-FR" sz="1050" dirty="0" smtClean="0">
                <a:latin typeface="Times New Roman" panose="02020603050405020304" pitchFamily="18" charset="0"/>
                <a:cs typeface="Times New Roman" panose="02020603050405020304" pitchFamily="18" charset="0"/>
              </a:rPr>
              <a:t>d’une catégorie </a:t>
            </a:r>
            <a:r>
              <a:rPr lang="fr-FR" sz="1050" dirty="0">
                <a:latin typeface="Times New Roman" panose="02020603050405020304" pitchFamily="18" charset="0"/>
                <a:cs typeface="Times New Roman" panose="02020603050405020304" pitchFamily="18" charset="0"/>
              </a:rPr>
              <a:t>socioprofessionnelle </a:t>
            </a:r>
            <a:r>
              <a:rPr lang="fr-FR" sz="1050" dirty="0" smtClean="0">
                <a:latin typeface="Times New Roman" panose="02020603050405020304" pitchFamily="18" charset="0"/>
                <a:cs typeface="Times New Roman" panose="02020603050405020304" pitchFamily="18" charset="0"/>
              </a:rPr>
              <a:t>moyenne ;</a:t>
            </a:r>
            <a:endParaRPr lang="fr-FR" sz="1050" dirty="0">
              <a:latin typeface="Times New Roman" panose="02020603050405020304" pitchFamily="18" charset="0"/>
              <a:cs typeface="Times New Roman" panose="02020603050405020304" pitchFamily="18" charset="0"/>
            </a:endParaRPr>
          </a:p>
          <a:p>
            <a:pPr marL="441325" lvl="0" indent="-171450" algn="just">
              <a:buClr>
                <a:srgbClr val="1F497D"/>
              </a:buClr>
              <a:buFont typeface="Arial" panose="020B0604020202020204" pitchFamily="34" charset="0"/>
              <a:buChar char="•"/>
              <a:defRPr/>
            </a:pPr>
            <a:r>
              <a:rPr lang="fr-FR" sz="1050" dirty="0" smtClean="0">
                <a:latin typeface="Times New Roman" panose="02020603050405020304" pitchFamily="18" charset="0"/>
                <a:cs typeface="Times New Roman" panose="02020603050405020304" pitchFamily="18" charset="0"/>
              </a:rPr>
              <a:t>Le potentiel </a:t>
            </a:r>
            <a:r>
              <a:rPr lang="fr-FR" sz="1050" dirty="0">
                <a:latin typeface="Times New Roman" panose="02020603050405020304" pitchFamily="18" charset="0"/>
                <a:cs typeface="Times New Roman" panose="02020603050405020304" pitchFamily="18" charset="0"/>
              </a:rPr>
              <a:t>locatif </a:t>
            </a:r>
            <a:r>
              <a:rPr lang="fr-FR" sz="1050" dirty="0" smtClean="0">
                <a:latin typeface="Times New Roman" panose="02020603050405020304" pitchFamily="18" charset="0"/>
                <a:cs typeface="Times New Roman" panose="02020603050405020304" pitchFamily="18" charset="0"/>
              </a:rPr>
              <a:t>est considérable durant toute l’année.</a:t>
            </a:r>
          </a:p>
          <a:p>
            <a:pPr marL="269875" lvl="0" algn="just">
              <a:buClr>
                <a:srgbClr val="1F497D"/>
              </a:buClr>
              <a:defRPr/>
            </a:pPr>
            <a:endParaRPr lang="fr-FR" sz="1200" dirty="0" smtClean="0">
              <a:solidFill>
                <a:srgbClr val="FF0000"/>
              </a:solidFill>
              <a:latin typeface="Times New Roman" panose="02020603050405020304" pitchFamily="18" charset="0"/>
              <a:cs typeface="Times New Roman" panose="02020603050405020304" pitchFamily="18" charset="0"/>
            </a:endParaRPr>
          </a:p>
          <a:p>
            <a:pPr marL="285750" lvl="0" indent="-285750" algn="just">
              <a:buClr>
                <a:srgbClr val="1F497D"/>
              </a:buClr>
              <a:buFont typeface="Wingdings" panose="05000000000000000000" pitchFamily="2" charset="2"/>
              <a:buChar char="§"/>
              <a:defRPr/>
            </a:pPr>
            <a:r>
              <a:rPr lang="fr-FR" sz="1200" b="1" dirty="0" smtClean="0">
                <a:latin typeface="Times New Roman" panose="02020603050405020304" pitchFamily="18" charset="0"/>
                <a:cs typeface="Times New Roman" panose="02020603050405020304" pitchFamily="18" charset="0"/>
              </a:rPr>
              <a:t>Facteurs juridiques</a:t>
            </a:r>
          </a:p>
          <a:p>
            <a:pPr marL="441325" lvl="0" indent="-171450" algn="just">
              <a:buClr>
                <a:srgbClr val="1F497D"/>
              </a:buClr>
              <a:buFont typeface="Arial" panose="020B0604020202020204" pitchFamily="34" charset="0"/>
              <a:buChar char="•"/>
              <a:defRPr/>
            </a:pPr>
            <a:r>
              <a:rPr lang="fr-FR" sz="1050" dirty="0" smtClean="0">
                <a:latin typeface="Times New Roman" panose="02020603050405020304" pitchFamily="18" charset="0"/>
                <a:cs typeface="Times New Roman" panose="02020603050405020304" pitchFamily="18" charset="0"/>
              </a:rPr>
              <a:t>Immeuble </a:t>
            </a:r>
            <a:r>
              <a:rPr lang="fr-FR" sz="1050" dirty="0">
                <a:latin typeface="Times New Roman" panose="02020603050405020304" pitchFamily="18" charset="0"/>
                <a:cs typeface="Times New Roman" panose="02020603050405020304" pitchFamily="18" charset="0"/>
              </a:rPr>
              <a:t>en copropriété</a:t>
            </a:r>
            <a:r>
              <a:rPr lang="fr-FR" sz="1050" dirty="0" smtClean="0">
                <a:latin typeface="Times New Roman" panose="02020603050405020304" pitchFamily="18" charset="0"/>
                <a:cs typeface="Times New Roman" panose="02020603050405020304" pitchFamily="18" charset="0"/>
              </a:rPr>
              <a:t>.</a:t>
            </a:r>
          </a:p>
          <a:p>
            <a:pPr marL="269875" lvl="0" algn="just">
              <a:buClr>
                <a:srgbClr val="1F497D"/>
              </a:buClr>
              <a:defRPr/>
            </a:pPr>
            <a:endParaRPr lang="fr-FR" sz="1200" dirty="0">
              <a:latin typeface="Times New Roman" panose="02020603050405020304" pitchFamily="18" charset="0"/>
              <a:cs typeface="Times New Roman" panose="02020603050405020304" pitchFamily="18" charset="0"/>
            </a:endParaRPr>
          </a:p>
          <a:p>
            <a:pPr marL="285750" lvl="0" indent="-285750" algn="just">
              <a:buClr>
                <a:srgbClr val="1F497D"/>
              </a:buClr>
              <a:buFont typeface="Wingdings" panose="05000000000000000000" pitchFamily="2" charset="2"/>
              <a:buChar char="§"/>
              <a:defRPr/>
            </a:pPr>
            <a:r>
              <a:rPr lang="fr-FR" sz="1200" b="1" dirty="0">
                <a:latin typeface="Times New Roman" panose="02020603050405020304" pitchFamily="18" charset="0"/>
                <a:cs typeface="Times New Roman" panose="02020603050405020304" pitchFamily="18" charset="0"/>
              </a:rPr>
              <a:t>Facteurs Fiscaux</a:t>
            </a:r>
          </a:p>
          <a:p>
            <a:pPr marL="441325" lvl="0" indent="-171450" algn="just">
              <a:buClr>
                <a:srgbClr val="1F497D"/>
              </a:buClr>
              <a:buFont typeface="Arial" panose="020B0604020202020204" pitchFamily="34" charset="0"/>
              <a:buChar char="•"/>
              <a:defRPr/>
            </a:pPr>
            <a:r>
              <a:rPr lang="fr-FR" sz="1050" dirty="0">
                <a:latin typeface="Times New Roman" panose="02020603050405020304" pitchFamily="18" charset="0"/>
                <a:cs typeface="Times New Roman" panose="02020603050405020304" pitchFamily="18" charset="0"/>
              </a:rPr>
              <a:t>La présente évaluation n’a pas pris en considération les coûts relatifs aux droits, frais et taxes liés à une éventuelle mutation ou autres impôts.</a:t>
            </a:r>
          </a:p>
        </p:txBody>
      </p:sp>
      <p:sp>
        <p:nvSpPr>
          <p:cNvPr id="15" name="ZoneTexte 14"/>
          <p:cNvSpPr txBox="1"/>
          <p:nvPr/>
        </p:nvSpPr>
        <p:spPr>
          <a:xfrm>
            <a:off x="105471" y="704528"/>
            <a:ext cx="6647058" cy="254362"/>
          </a:xfrm>
          <a:prstGeom prst="rect">
            <a:avLst/>
          </a:prstGeom>
          <a:solidFill>
            <a:schemeClr val="accent2">
              <a:lumMod val="60000"/>
              <a:lumOff val="40000"/>
            </a:schemeClr>
          </a:solidFill>
        </p:spPr>
        <p:txBody>
          <a:bodyPr wrap="square" rtlCol="0" anchor="ctr" anchorCtr="0">
            <a:noAutofit/>
          </a:bodyPr>
          <a:lstStyle/>
          <a:p>
            <a:pPr algn="ctr"/>
            <a:r>
              <a:rPr lang="fr-FR" sz="1200" b="1" dirty="0">
                <a:solidFill>
                  <a:srgbClr val="1F497D"/>
                </a:solidFill>
                <a:latin typeface="Times New Roman" panose="02020603050405020304" pitchFamily="18" charset="0"/>
                <a:cs typeface="Times New Roman" panose="02020603050405020304" pitchFamily="18" charset="0"/>
              </a:rPr>
              <a:t>Description de l’immeuble </a:t>
            </a:r>
          </a:p>
        </p:txBody>
      </p:sp>
      <p:sp>
        <p:nvSpPr>
          <p:cNvPr id="10" name="Rectangle 9"/>
          <p:cNvSpPr/>
          <p:nvPr/>
        </p:nvSpPr>
        <p:spPr>
          <a:xfrm>
            <a:off x="344976" y="8977663"/>
            <a:ext cx="1520693" cy="246221"/>
          </a:xfrm>
          <a:prstGeom prst="rect">
            <a:avLst/>
          </a:prstGeom>
          <a:solidFill>
            <a:schemeClr val="tx2"/>
          </a:solidFill>
        </p:spPr>
        <p:txBody>
          <a:bodyPr wrap="square">
            <a:spAutoFit/>
          </a:bodyPr>
          <a:lstStyle/>
          <a:p>
            <a:pPr algn="ctr"/>
            <a:r>
              <a:rPr lang="fr-FR" sz="1000" b="1" dirty="0">
                <a:solidFill>
                  <a:schemeClr val="bg1"/>
                </a:solidFill>
                <a:latin typeface="Times New Roman" panose="02020603050405020304" pitchFamily="18" charset="0"/>
                <a:cs typeface="Times New Roman" panose="02020603050405020304" pitchFamily="18" charset="0"/>
              </a:rPr>
              <a:t>Ascenseur</a:t>
            </a:r>
            <a:endParaRPr lang="fr-FR" sz="1000" dirty="0">
              <a:solidFill>
                <a:schemeClr val="bg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149289" y="6431067"/>
            <a:ext cx="2467170" cy="246221"/>
          </a:xfrm>
          <a:prstGeom prst="rect">
            <a:avLst/>
          </a:prstGeom>
          <a:solidFill>
            <a:schemeClr val="tx2"/>
          </a:solidFill>
        </p:spPr>
        <p:txBody>
          <a:bodyPr wrap="square">
            <a:spAutoFit/>
          </a:bodyPr>
          <a:lstStyle/>
          <a:p>
            <a:pPr algn="ctr"/>
            <a:r>
              <a:rPr lang="fr-FR" sz="1000" b="1" dirty="0" smtClean="0">
                <a:solidFill>
                  <a:schemeClr val="bg1"/>
                </a:solidFill>
                <a:latin typeface="Times New Roman" panose="02020603050405020304" pitchFamily="18" charset="0"/>
                <a:cs typeface="Times New Roman" panose="02020603050405020304" pitchFamily="18" charset="0"/>
              </a:rPr>
              <a:t>La résidence de l’extérieur</a:t>
            </a:r>
            <a:endParaRPr lang="fr-FR" sz="1000" b="1" dirty="0">
              <a:solidFill>
                <a:schemeClr val="bg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2661491" y="6436534"/>
            <a:ext cx="1418575" cy="400110"/>
          </a:xfrm>
          <a:prstGeom prst="rect">
            <a:avLst/>
          </a:prstGeom>
          <a:solidFill>
            <a:schemeClr val="tx2"/>
          </a:solidFill>
        </p:spPr>
        <p:txBody>
          <a:bodyPr wrap="square">
            <a:spAutoFit/>
          </a:bodyPr>
          <a:lstStyle/>
          <a:p>
            <a:pPr algn="ctr"/>
            <a:r>
              <a:rPr lang="fr-FR" sz="1000" b="1" dirty="0">
                <a:solidFill>
                  <a:schemeClr val="bg1"/>
                </a:solidFill>
                <a:latin typeface="Times New Roman" panose="02020603050405020304" pitchFamily="18" charset="0"/>
                <a:cs typeface="Times New Roman" panose="02020603050405020304" pitchFamily="18" charset="0"/>
              </a:rPr>
              <a:t>E</a:t>
            </a:r>
            <a:r>
              <a:rPr lang="fr-FR" sz="1000" b="1" dirty="0" smtClean="0">
                <a:solidFill>
                  <a:schemeClr val="bg1"/>
                </a:solidFill>
                <a:latin typeface="Times New Roman" panose="02020603050405020304" pitchFamily="18" charset="0"/>
                <a:cs typeface="Times New Roman" panose="02020603050405020304" pitchFamily="18" charset="0"/>
              </a:rPr>
              <a:t>ntrée </a:t>
            </a:r>
            <a:r>
              <a:rPr lang="fr-FR" sz="1000" b="1" dirty="0">
                <a:solidFill>
                  <a:schemeClr val="bg1"/>
                </a:solidFill>
                <a:latin typeface="Times New Roman" panose="02020603050405020304" pitchFamily="18" charset="0"/>
                <a:cs typeface="Times New Roman" panose="02020603050405020304" pitchFamily="18" charset="0"/>
              </a:rPr>
              <a:t>de </a:t>
            </a:r>
            <a:r>
              <a:rPr lang="fr-FR" sz="1000" b="1" dirty="0" smtClean="0">
                <a:solidFill>
                  <a:schemeClr val="bg1"/>
                </a:solidFill>
                <a:latin typeface="Times New Roman" panose="02020603050405020304" pitchFamily="18" charset="0"/>
                <a:cs typeface="Times New Roman" panose="02020603050405020304" pitchFamily="18" charset="0"/>
              </a:rPr>
              <a:t>l’immeuble 02 </a:t>
            </a:r>
            <a:endParaRPr lang="fr-FR" sz="1000" b="1" dirty="0">
              <a:solidFill>
                <a:schemeClr val="bg1"/>
              </a:solidFill>
              <a:latin typeface="Times New Roman" panose="02020603050405020304" pitchFamily="18" charset="0"/>
              <a:cs typeface="Times New Roman" panose="02020603050405020304" pitchFamily="18" charset="0"/>
            </a:endParaRPr>
          </a:p>
        </p:txBody>
      </p:sp>
      <p:sp>
        <p:nvSpPr>
          <p:cNvPr id="16" name="Espace réservé du numéro de diapositive 1"/>
          <p:cNvSpPr>
            <a:spLocks noGrp="1"/>
          </p:cNvSpPr>
          <p:nvPr>
            <p:ph type="sldNum" sz="quarter" idx="12"/>
          </p:nvPr>
        </p:nvSpPr>
        <p:spPr>
          <a:xfrm>
            <a:off x="5223309" y="9417496"/>
            <a:ext cx="1600200" cy="517763"/>
          </a:xfrm>
        </p:spPr>
        <p:txBody>
          <a:bodyPr/>
          <a:lstStyle/>
          <a:p>
            <a:r>
              <a:rPr lang="fr-BE" sz="1000" dirty="0" smtClean="0"/>
              <a:t>6/26</a:t>
            </a:r>
            <a:endParaRPr lang="fr-BE" sz="1000" dirty="0"/>
          </a:p>
        </p:txBody>
      </p:sp>
      <p:sp>
        <p:nvSpPr>
          <p:cNvPr id="22" name="Rectangle 21"/>
          <p:cNvSpPr/>
          <p:nvPr/>
        </p:nvSpPr>
        <p:spPr>
          <a:xfrm>
            <a:off x="4167579" y="6431067"/>
            <a:ext cx="2474395" cy="246221"/>
          </a:xfrm>
          <a:prstGeom prst="rect">
            <a:avLst/>
          </a:prstGeom>
          <a:solidFill>
            <a:schemeClr val="tx2"/>
          </a:solidFill>
        </p:spPr>
        <p:txBody>
          <a:bodyPr wrap="square">
            <a:spAutoFit/>
          </a:bodyPr>
          <a:lstStyle/>
          <a:p>
            <a:pPr algn="ctr"/>
            <a:r>
              <a:rPr lang="fr-FR" sz="1000" b="1" dirty="0" smtClean="0">
                <a:solidFill>
                  <a:schemeClr val="bg1"/>
                </a:solidFill>
                <a:latin typeface="Times New Roman" panose="02020603050405020304" pitchFamily="18" charset="0"/>
                <a:cs typeface="Times New Roman" panose="02020603050405020304" pitchFamily="18" charset="0"/>
              </a:rPr>
              <a:t>Parking au sous-sol</a:t>
            </a:r>
            <a:endParaRPr lang="fr-FR" sz="1000" dirty="0">
              <a:solidFill>
                <a:schemeClr val="bg1"/>
              </a:solidFill>
              <a:latin typeface="Times New Roman" panose="02020603050405020304" pitchFamily="18" charset="0"/>
              <a:cs typeface="Times New Roman" panose="02020603050405020304" pitchFamily="18" charset="0"/>
            </a:endParaRPr>
          </a:p>
        </p:txBody>
      </p:sp>
      <p:sp>
        <p:nvSpPr>
          <p:cNvPr id="20"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11" y="4543724"/>
            <a:ext cx="2445548" cy="1834161"/>
          </a:xfrm>
          <a:prstGeom prst="rect">
            <a:avLst/>
          </a:prstGeom>
          <a:ln>
            <a:solidFill>
              <a:schemeClr val="tx1"/>
            </a:solidFill>
          </a:ln>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445" y="4526390"/>
            <a:ext cx="1388621" cy="1851495"/>
          </a:xfrm>
          <a:prstGeom prst="rect">
            <a:avLst/>
          </a:prstGeom>
          <a:ln>
            <a:solidFill>
              <a:schemeClr val="tx1"/>
            </a:solidFill>
          </a:ln>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7580" y="4522089"/>
            <a:ext cx="2474395" cy="1855796"/>
          </a:xfrm>
          <a:prstGeom prst="rect">
            <a:avLst/>
          </a:prstGeom>
          <a:ln>
            <a:solidFill>
              <a:schemeClr val="tx1"/>
            </a:solidFill>
          </a:ln>
        </p:spPr>
      </p:pic>
      <p:pic>
        <p:nvPicPr>
          <p:cNvPr id="7" name="Imag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4976" y="6897216"/>
            <a:ext cx="1512168" cy="2016223"/>
          </a:xfrm>
          <a:prstGeom prst="rect">
            <a:avLst/>
          </a:prstGeom>
          <a:ln>
            <a:solidFill>
              <a:schemeClr val="tx1"/>
            </a:solidFill>
          </a:ln>
        </p:spPr>
      </p:pic>
      <p:pic>
        <p:nvPicPr>
          <p:cNvPr id="8" name="Imag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5174" y="6897216"/>
            <a:ext cx="1512168" cy="2016223"/>
          </a:xfrm>
          <a:prstGeom prst="rect">
            <a:avLst/>
          </a:prstGeom>
          <a:ln>
            <a:solidFill>
              <a:schemeClr val="tx1"/>
            </a:solidFill>
          </a:ln>
        </p:spPr>
      </p:pic>
      <p:sp>
        <p:nvSpPr>
          <p:cNvPr id="23" name="Rectangle 22"/>
          <p:cNvSpPr/>
          <p:nvPr/>
        </p:nvSpPr>
        <p:spPr>
          <a:xfrm>
            <a:off x="2096649" y="8959139"/>
            <a:ext cx="1520693" cy="400110"/>
          </a:xfrm>
          <a:prstGeom prst="rect">
            <a:avLst/>
          </a:prstGeom>
          <a:solidFill>
            <a:schemeClr val="tx2"/>
          </a:solidFill>
        </p:spPr>
        <p:txBody>
          <a:bodyPr wrap="square">
            <a:spAutoFit/>
          </a:bodyPr>
          <a:lstStyle/>
          <a:p>
            <a:pPr algn="ctr"/>
            <a:r>
              <a:rPr lang="fr-FR" sz="1000" b="1" dirty="0" smtClean="0">
                <a:solidFill>
                  <a:schemeClr val="bg1"/>
                </a:solidFill>
                <a:latin typeface="Times New Roman" panose="02020603050405020304" pitchFamily="18" charset="0"/>
                <a:cs typeface="Times New Roman" panose="02020603050405020304" pitchFamily="18" charset="0"/>
              </a:rPr>
              <a:t>Escaliers de l’immeuble 02</a:t>
            </a:r>
            <a:endParaRPr lang="fr-FR" sz="1000" dirty="0">
              <a:solidFill>
                <a:schemeClr val="bg1"/>
              </a:solidFill>
              <a:latin typeface="Times New Roman" panose="02020603050405020304" pitchFamily="18" charset="0"/>
              <a:cs typeface="Times New Roman" panose="02020603050405020304" pitchFamily="18" charset="0"/>
            </a:endParaRPr>
          </a:p>
        </p:txBody>
      </p:sp>
      <p:pic>
        <p:nvPicPr>
          <p:cNvPr id="24" name="Imag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6068" y="6888982"/>
            <a:ext cx="2699276" cy="2024457"/>
          </a:xfrm>
          <a:prstGeom prst="rect">
            <a:avLst/>
          </a:prstGeom>
          <a:ln>
            <a:solidFill>
              <a:schemeClr val="tx1"/>
            </a:solidFill>
          </a:ln>
        </p:spPr>
      </p:pic>
      <p:sp>
        <p:nvSpPr>
          <p:cNvPr id="25" name="Rectangle 24"/>
          <p:cNvSpPr/>
          <p:nvPr/>
        </p:nvSpPr>
        <p:spPr>
          <a:xfrm>
            <a:off x="3826068" y="8977388"/>
            <a:ext cx="2699276" cy="246496"/>
          </a:xfrm>
          <a:prstGeom prst="rect">
            <a:avLst/>
          </a:prstGeom>
          <a:solidFill>
            <a:schemeClr val="tx2"/>
          </a:solidFill>
        </p:spPr>
        <p:txBody>
          <a:bodyPr wrap="square">
            <a:spAutoFit/>
          </a:bodyPr>
          <a:lstStyle/>
          <a:p>
            <a:pPr algn="ctr"/>
            <a:r>
              <a:rPr lang="fr-FR" sz="1000" b="1" dirty="0" smtClean="0">
                <a:solidFill>
                  <a:schemeClr val="bg1"/>
                </a:solidFill>
                <a:latin typeface="Times New Roman" panose="02020603050405020304" pitchFamily="18" charset="0"/>
                <a:cs typeface="Times New Roman" panose="02020603050405020304" pitchFamily="18" charset="0"/>
              </a:rPr>
              <a:t>La résidence de l’extérieur</a:t>
            </a:r>
            <a:endParaRPr lang="fr-FR" sz="1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10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p:cNvSpPr txBox="1"/>
          <p:nvPr/>
        </p:nvSpPr>
        <p:spPr>
          <a:xfrm>
            <a:off x="3298676" y="9627282"/>
            <a:ext cx="3428999" cy="287258"/>
          </a:xfrm>
          <a:prstGeom prst="rect">
            <a:avLst/>
          </a:prstGeom>
          <a:ln>
            <a:noFill/>
          </a:ln>
        </p:spPr>
        <p:txBody>
          <a:bodyPr vert="horz" wrap="square" lIns="132080" tIns="66040" rIns="132080" bIns="66040" rtlCol="0" anchor="ctr">
            <a:spAutoFit/>
          </a:bodyPr>
          <a:lstStyle>
            <a:defPPr>
              <a:defRPr lang="fr-FR"/>
            </a:defPPr>
            <a:lvl1pPr algn="ctr">
              <a:defRPr sz="800" b="1" i="1">
                <a:solidFill>
                  <a:schemeClr val="bg1">
                    <a:lumMod val="50000"/>
                  </a:schemeClr>
                </a:solidFill>
              </a:defRPr>
            </a:lvl1pPr>
          </a:lstStyle>
          <a:p>
            <a:r>
              <a:rPr lang="fr-FR" sz="1000" dirty="0" smtClean="0">
                <a:latin typeface="Times New Roman" panose="02020603050405020304" pitchFamily="18" charset="0"/>
                <a:cs typeface="Times New Roman" panose="02020603050405020304" pitchFamily="18" charset="0"/>
              </a:rPr>
              <a:t>Source : enquête terrain,  Terra Modus </a:t>
            </a:r>
            <a:r>
              <a:rPr lang="fr-FR" sz="1000" dirty="0" err="1" smtClean="0">
                <a:latin typeface="Times New Roman" panose="02020603050405020304" pitchFamily="18" charset="0"/>
                <a:cs typeface="Times New Roman" panose="02020603050405020304" pitchFamily="18" charset="0"/>
              </a:rPr>
              <a:t>Decembre</a:t>
            </a:r>
            <a:r>
              <a:rPr lang="fr-FR" sz="1000" dirty="0" smtClean="0">
                <a:latin typeface="Times New Roman" panose="02020603050405020304" pitchFamily="18" charset="0"/>
                <a:cs typeface="Times New Roman" panose="02020603050405020304" pitchFamily="18" charset="0"/>
              </a:rPr>
              <a:t> 2022</a:t>
            </a:r>
            <a:endParaRPr lang="fr-FR" sz="1000" dirty="0">
              <a:latin typeface="Times New Roman" panose="02020603050405020304" pitchFamily="18" charset="0"/>
              <a:cs typeface="Times New Roman" panose="02020603050405020304" pitchFamily="18" charset="0"/>
            </a:endParaRPr>
          </a:p>
        </p:txBody>
      </p:sp>
      <p:sp>
        <p:nvSpPr>
          <p:cNvPr id="4" name="ZoneTexte 3"/>
          <p:cNvSpPr txBox="1"/>
          <p:nvPr/>
        </p:nvSpPr>
        <p:spPr>
          <a:xfrm>
            <a:off x="105471" y="814873"/>
            <a:ext cx="6647058" cy="4066119"/>
          </a:xfrm>
          <a:prstGeom prst="rect">
            <a:avLst/>
          </a:prstGeom>
          <a:solidFill>
            <a:schemeClr val="accent2">
              <a:lumMod val="20000"/>
              <a:lumOff val="80000"/>
            </a:schemeClr>
          </a:solidFill>
        </p:spPr>
        <p:txBody>
          <a:bodyPr wrap="square" rtlCol="0" anchor="ctr" anchorCtr="0">
            <a:noAutofit/>
          </a:bodyPr>
          <a:lstStyle/>
          <a:p>
            <a:pPr marL="171450" indent="-171450" algn="just">
              <a:buClr>
                <a:schemeClr val="tx2"/>
              </a:buClr>
              <a:buFont typeface="Wingdings" panose="05000000000000000000" pitchFamily="2" charset="2"/>
              <a:buChar char="§"/>
            </a:pPr>
            <a:r>
              <a:rPr lang="fr-FR" sz="1100" b="1" dirty="0">
                <a:latin typeface="Times New Roman" panose="02020603050405020304" pitchFamily="18" charset="0"/>
                <a:cs typeface="Times New Roman" panose="02020603050405020304" pitchFamily="18" charset="0"/>
              </a:rPr>
              <a:t>Situation de l’appartement</a:t>
            </a:r>
          </a:p>
          <a:p>
            <a:pPr marL="360363" indent="-171450" algn="just">
              <a:buFont typeface="Arial" panose="020B0604020202020204" pitchFamily="34" charset="0"/>
              <a:buChar char="•"/>
            </a:pPr>
            <a:r>
              <a:rPr lang="fr-FR" sz="1000" dirty="0">
                <a:latin typeface="Times New Roman" panose="02020603050405020304" pitchFamily="18" charset="0"/>
                <a:cs typeface="Times New Roman" panose="02020603050405020304" pitchFamily="18" charset="0"/>
              </a:rPr>
              <a:t>Appartement n° 05, 1er étage, Immeuble 02, Résidence Les Roses, Ville de Salé El Jadida , Région de Rabat-Salé-Kénitra.</a:t>
            </a:r>
          </a:p>
          <a:p>
            <a:pPr marL="188913" algn="just"/>
            <a:endParaRPr lang="fr-FR" sz="1100" dirty="0">
              <a:solidFill>
                <a:srgbClr val="FF0000"/>
              </a:solidFill>
              <a:latin typeface="Times New Roman" panose="02020603050405020304" pitchFamily="18" charset="0"/>
              <a:cs typeface="Times New Roman" panose="02020603050405020304" pitchFamily="18" charset="0"/>
            </a:endParaRPr>
          </a:p>
          <a:p>
            <a:pPr marL="171450" indent="-171450" algn="just">
              <a:buClr>
                <a:schemeClr val="tx2"/>
              </a:buClr>
              <a:buFont typeface="Wingdings" panose="05000000000000000000" pitchFamily="2" charset="2"/>
              <a:buChar char="§"/>
            </a:pPr>
            <a:r>
              <a:rPr lang="fr-FR" sz="1100" b="1" dirty="0">
                <a:latin typeface="Times New Roman" panose="02020603050405020304" pitchFamily="18" charset="0"/>
                <a:cs typeface="Times New Roman" panose="02020603050405020304" pitchFamily="18" charset="0"/>
              </a:rPr>
              <a:t>Facteurs physiques</a:t>
            </a:r>
            <a:endParaRPr lang="fr-FR" sz="1100" dirty="0">
              <a:latin typeface="Times New Roman" panose="02020603050405020304" pitchFamily="18" charset="0"/>
              <a:cs typeface="Times New Roman" panose="02020603050405020304" pitchFamily="18" charset="0"/>
            </a:endParaRPr>
          </a:p>
          <a:p>
            <a:pPr marL="360363" indent="-171450" algn="just">
              <a:buClr>
                <a:schemeClr val="tx2"/>
              </a:buClr>
              <a:buFont typeface="Arial" panose="020B0604020202020204" pitchFamily="34" charset="0"/>
              <a:buChar char="•"/>
            </a:pPr>
            <a:r>
              <a:rPr lang="fr-FR" sz="1000" dirty="0" smtClean="0">
                <a:latin typeface="Times New Roman" panose="02020603050405020304" pitchFamily="18" charset="0"/>
                <a:cs typeface="Times New Roman" panose="02020603050405020304" pitchFamily="18" charset="0"/>
              </a:rPr>
              <a:t>Appartement neuf d’une </a:t>
            </a:r>
            <a:r>
              <a:rPr lang="fr-FR" sz="1000" dirty="0">
                <a:latin typeface="Times New Roman" panose="02020603050405020304" pitchFamily="18" charset="0"/>
                <a:cs typeface="Times New Roman" panose="02020603050405020304" pitchFamily="18" charset="0"/>
              </a:rPr>
              <a:t>surface </a:t>
            </a:r>
            <a:r>
              <a:rPr lang="fr-FR" sz="1000" dirty="0" smtClean="0">
                <a:latin typeface="Times New Roman" panose="02020603050405020304" pitchFamily="18" charset="0"/>
                <a:cs typeface="Times New Roman" panose="02020603050405020304" pitchFamily="18" charset="0"/>
              </a:rPr>
              <a:t>cadastrale totale </a:t>
            </a:r>
            <a:r>
              <a:rPr lang="fr-FR" sz="1000" dirty="0">
                <a:latin typeface="Times New Roman" panose="02020603050405020304" pitchFamily="18" charset="0"/>
                <a:cs typeface="Times New Roman" panose="02020603050405020304" pitchFamily="18" charset="0"/>
              </a:rPr>
              <a:t>de </a:t>
            </a:r>
            <a:r>
              <a:rPr lang="fr-FR" sz="1000" dirty="0" smtClean="0">
                <a:latin typeface="Times New Roman" panose="02020603050405020304" pitchFamily="18" charset="0"/>
                <a:cs typeface="Times New Roman" panose="02020603050405020304" pitchFamily="18" charset="0"/>
              </a:rPr>
              <a:t>145 m² ; </a:t>
            </a:r>
          </a:p>
          <a:p>
            <a:pPr marL="360363" indent="-171450" algn="just">
              <a:buClr>
                <a:schemeClr val="tx2"/>
              </a:buClr>
              <a:buFont typeface="Arial" panose="020B0604020202020204" pitchFamily="34" charset="0"/>
              <a:buChar char="•"/>
            </a:pPr>
            <a:r>
              <a:rPr lang="fr-MA" sz="1000" dirty="0" smtClean="0">
                <a:latin typeface="Times New Roman" panose="02020603050405020304" pitchFamily="18" charset="0"/>
                <a:cs typeface="Times New Roman" panose="02020603050405020304" pitchFamily="18" charset="0"/>
              </a:rPr>
              <a:t>03 appartements par palier ;</a:t>
            </a:r>
            <a:endParaRPr lang="fr-FR" sz="1000" dirty="0" smtClean="0">
              <a:latin typeface="Times New Roman" panose="02020603050405020304" pitchFamily="18" charset="0"/>
              <a:cs typeface="Times New Roman" panose="02020603050405020304" pitchFamily="18" charset="0"/>
            </a:endParaRPr>
          </a:p>
          <a:p>
            <a:pPr marL="360363" indent="-171450" algn="just">
              <a:buClr>
                <a:schemeClr val="tx2"/>
              </a:buClr>
              <a:buFont typeface="Arial" panose="020B0604020202020204" pitchFamily="34" charset="0"/>
              <a:buChar char="•"/>
            </a:pPr>
            <a:r>
              <a:rPr lang="fr-FR" sz="1000" dirty="0" smtClean="0">
                <a:latin typeface="Times New Roman" panose="02020603050405020304" pitchFamily="18" charset="0"/>
                <a:cs typeface="Times New Roman" panose="02020603050405020304" pitchFamily="18" charset="0"/>
              </a:rPr>
              <a:t>Il </a:t>
            </a:r>
            <a:r>
              <a:rPr lang="fr-FR" sz="1000" dirty="0">
                <a:latin typeface="Times New Roman" panose="02020603050405020304" pitchFamily="18" charset="0"/>
                <a:cs typeface="Times New Roman" panose="02020603050405020304" pitchFamily="18" charset="0"/>
              </a:rPr>
              <a:t>est composé </a:t>
            </a:r>
            <a:r>
              <a:rPr lang="fr-FR" sz="1000" dirty="0" smtClean="0">
                <a:latin typeface="Times New Roman" panose="02020603050405020304" pitchFamily="18" charset="0"/>
                <a:cs typeface="Times New Roman" panose="02020603050405020304" pitchFamily="18" charset="0"/>
              </a:rPr>
              <a:t>de : 01 </a:t>
            </a:r>
            <a:r>
              <a:rPr lang="fr-FR" sz="1000" dirty="0">
                <a:latin typeface="Times New Roman" panose="02020603050405020304" pitchFamily="18" charset="0"/>
                <a:cs typeface="Times New Roman" panose="02020603050405020304" pitchFamily="18" charset="0"/>
              </a:rPr>
              <a:t>salon, </a:t>
            </a:r>
            <a:r>
              <a:rPr lang="fr-FR" sz="1000" dirty="0" smtClean="0">
                <a:latin typeface="Times New Roman" panose="02020603050405020304" pitchFamily="18" charset="0"/>
                <a:cs typeface="Times New Roman" panose="02020603050405020304" pitchFamily="18" charset="0"/>
              </a:rPr>
              <a:t>03 chambres dont une avec une SDB et un balcon ,01 Cuisine, 01 S.D.B et 01 W.C ;</a:t>
            </a:r>
            <a:endParaRPr lang="fr-FR" sz="1000" dirty="0">
              <a:latin typeface="Times New Roman" panose="02020603050405020304" pitchFamily="18" charset="0"/>
              <a:cs typeface="Times New Roman" panose="02020603050405020304" pitchFamily="18" charset="0"/>
            </a:endParaRPr>
          </a:p>
          <a:p>
            <a:pPr marL="360363" indent="-171450" algn="just">
              <a:buClr>
                <a:schemeClr val="tx2"/>
              </a:buClr>
              <a:buFont typeface="Arial" panose="020B0604020202020204" pitchFamily="34" charset="0"/>
              <a:buChar char="•"/>
            </a:pPr>
            <a:r>
              <a:rPr lang="fr-FR" sz="1000" dirty="0">
                <a:latin typeface="Times New Roman" panose="02020603050405020304" pitchFamily="18" charset="0"/>
                <a:cs typeface="Times New Roman" panose="02020603050405020304" pitchFamily="18" charset="0"/>
              </a:rPr>
              <a:t>Finitions </a:t>
            </a:r>
            <a:r>
              <a:rPr lang="fr-FR" sz="1000" dirty="0" smtClean="0">
                <a:latin typeface="Times New Roman" panose="02020603050405020304" pitchFamily="18" charset="0"/>
                <a:cs typeface="Times New Roman" panose="02020603050405020304" pitchFamily="18" charset="0"/>
              </a:rPr>
              <a:t>:</a:t>
            </a:r>
            <a:endParaRPr lang="fr-FR" sz="1000" dirty="0">
              <a:latin typeface="Times New Roman" panose="02020603050405020304" pitchFamily="18" charset="0"/>
              <a:cs typeface="Times New Roman" panose="02020603050405020304" pitchFamily="18" charset="0"/>
            </a:endParaRPr>
          </a:p>
          <a:p>
            <a:pPr marL="539750" indent="-177800" algn="just">
              <a:buFont typeface="Arial" panose="020B0604020202020204" pitchFamily="34" charset="0"/>
              <a:buChar char="•"/>
            </a:pPr>
            <a:r>
              <a:rPr lang="fr-FR" sz="1000" dirty="0" smtClean="0">
                <a:latin typeface="Times New Roman" panose="02020603050405020304" pitchFamily="18" charset="0"/>
                <a:cs typeface="Times New Roman" panose="02020603050405020304" pitchFamily="18" charset="0"/>
              </a:rPr>
              <a:t>Les </a:t>
            </a:r>
            <a:r>
              <a:rPr lang="fr-FR" sz="1000" dirty="0">
                <a:latin typeface="Times New Roman" panose="02020603050405020304" pitchFamily="18" charset="0"/>
                <a:cs typeface="Times New Roman" panose="02020603050405020304" pitchFamily="18" charset="0"/>
              </a:rPr>
              <a:t>fenêtres en </a:t>
            </a:r>
            <a:r>
              <a:rPr lang="fr-FR" sz="1000" dirty="0" smtClean="0">
                <a:latin typeface="Times New Roman" panose="02020603050405020304" pitchFamily="18" charset="0"/>
                <a:cs typeface="Times New Roman" panose="02020603050405020304" pitchFamily="18" charset="0"/>
              </a:rPr>
              <a:t>aluminium </a:t>
            </a:r>
            <a:r>
              <a:rPr lang="fr-FR" sz="1000" dirty="0">
                <a:latin typeface="Times New Roman" panose="02020603050405020304" pitchFamily="18" charset="0"/>
                <a:cs typeface="Times New Roman" panose="02020603050405020304" pitchFamily="18" charset="0"/>
              </a:rPr>
              <a:t>; </a:t>
            </a:r>
            <a:endParaRPr lang="fr-FR" sz="1000" dirty="0" smtClean="0">
              <a:latin typeface="Times New Roman" panose="02020603050405020304" pitchFamily="18" charset="0"/>
              <a:cs typeface="Times New Roman" panose="02020603050405020304" pitchFamily="18" charset="0"/>
            </a:endParaRPr>
          </a:p>
          <a:p>
            <a:pPr marL="539750" indent="-177800" algn="just">
              <a:buFont typeface="Arial" panose="020B0604020202020204" pitchFamily="34" charset="0"/>
              <a:buChar char="•"/>
            </a:pPr>
            <a:r>
              <a:rPr lang="fr-FR" sz="1000" dirty="0" smtClean="0">
                <a:latin typeface="Times New Roman" panose="02020603050405020304" pitchFamily="18" charset="0"/>
                <a:cs typeface="Times New Roman" panose="02020603050405020304" pitchFamily="18" charset="0"/>
              </a:rPr>
              <a:t>Les </a:t>
            </a:r>
            <a:r>
              <a:rPr lang="fr-FR" sz="1000" dirty="0">
                <a:latin typeface="Times New Roman" panose="02020603050405020304" pitchFamily="18" charset="0"/>
                <a:cs typeface="Times New Roman" panose="02020603050405020304" pitchFamily="18" charset="0"/>
              </a:rPr>
              <a:t>portes en bois industriel </a:t>
            </a:r>
            <a:r>
              <a:rPr lang="fr-FR" sz="1000" dirty="0" smtClean="0">
                <a:latin typeface="Times New Roman" panose="02020603050405020304" pitchFamily="18" charset="0"/>
                <a:cs typeface="Times New Roman" panose="02020603050405020304" pitchFamily="18" charset="0"/>
              </a:rPr>
              <a:t>;</a:t>
            </a:r>
            <a:endParaRPr lang="fr-FR" sz="1000" dirty="0">
              <a:latin typeface="Times New Roman" panose="02020603050405020304" pitchFamily="18" charset="0"/>
              <a:cs typeface="Times New Roman" panose="02020603050405020304" pitchFamily="18" charset="0"/>
            </a:endParaRPr>
          </a:p>
          <a:p>
            <a:pPr marL="539750" indent="-177800" algn="just">
              <a:buFont typeface="Arial" panose="020B0604020202020204" pitchFamily="34" charset="0"/>
              <a:buChar char="•"/>
            </a:pPr>
            <a:r>
              <a:rPr lang="fr-FR" sz="1000" dirty="0">
                <a:latin typeface="Times New Roman" panose="02020603050405020304" pitchFamily="18" charset="0"/>
                <a:cs typeface="Times New Roman" panose="02020603050405020304" pitchFamily="18" charset="0"/>
              </a:rPr>
              <a:t>Revêtement du sol </a:t>
            </a:r>
            <a:r>
              <a:rPr lang="fr-FR" sz="1000" dirty="0" smtClean="0">
                <a:latin typeface="Times New Roman" panose="02020603050405020304" pitchFamily="18" charset="0"/>
                <a:cs typeface="Times New Roman" panose="02020603050405020304" pitchFamily="18" charset="0"/>
              </a:rPr>
              <a:t>en parquet et carrelage et </a:t>
            </a:r>
            <a:r>
              <a:rPr lang="fr-FR" sz="1000" dirty="0">
                <a:latin typeface="Times New Roman" panose="02020603050405020304" pitchFamily="18" charset="0"/>
                <a:cs typeface="Times New Roman" panose="02020603050405020304" pitchFamily="18" charset="0"/>
              </a:rPr>
              <a:t>revêtement mural </a:t>
            </a:r>
            <a:r>
              <a:rPr lang="fr-FR" sz="1000" dirty="0" smtClean="0">
                <a:latin typeface="Times New Roman" panose="02020603050405020304" pitchFamily="18" charset="0"/>
                <a:cs typeface="Times New Roman" panose="02020603050405020304" pitchFamily="18" charset="0"/>
              </a:rPr>
              <a:t>en peinture simple et décorative.</a:t>
            </a:r>
          </a:p>
          <a:p>
            <a:pPr marL="188913" algn="just"/>
            <a:endParaRPr lang="fr-FR" sz="1100" dirty="0" smtClean="0">
              <a:solidFill>
                <a:srgbClr val="FF0000"/>
              </a:solidFill>
              <a:latin typeface="Times New Roman" panose="02020603050405020304" pitchFamily="18" charset="0"/>
              <a:cs typeface="Times New Roman" panose="02020603050405020304" pitchFamily="18" charset="0"/>
            </a:endParaRPr>
          </a:p>
          <a:p>
            <a:pPr marL="171450" indent="-171450" algn="just">
              <a:buClr>
                <a:schemeClr val="tx2"/>
              </a:buClr>
              <a:buFont typeface="Wingdings" panose="05000000000000000000" pitchFamily="2" charset="2"/>
              <a:buChar char="§"/>
            </a:pPr>
            <a:r>
              <a:rPr lang="fr-FR" sz="1100" b="1" dirty="0" smtClean="0">
                <a:latin typeface="Times New Roman" panose="02020603050405020304" pitchFamily="18" charset="0"/>
                <a:cs typeface="Times New Roman" panose="02020603050405020304" pitchFamily="18" charset="0"/>
              </a:rPr>
              <a:t>Facteurs juridiques Propriété</a:t>
            </a:r>
            <a:endParaRPr lang="fr-FR" sz="1100" b="1" dirty="0">
              <a:latin typeface="Times New Roman" panose="02020603050405020304" pitchFamily="18" charset="0"/>
              <a:cs typeface="Times New Roman" panose="02020603050405020304" pitchFamily="18" charset="0"/>
            </a:endParaRPr>
          </a:p>
          <a:p>
            <a:pPr marL="269875" indent="-171450" defTabSz="1320800" fontAlgn="ctr">
              <a:buClr>
                <a:schemeClr val="tx2"/>
              </a:buClr>
              <a:buFont typeface="Arial" panose="020B0604020202020204" pitchFamily="34" charset="0"/>
              <a:buChar char="•"/>
              <a:defRPr/>
            </a:pPr>
            <a:r>
              <a:rPr lang="fr-FR" sz="1000" dirty="0">
                <a:latin typeface="Times New Roman" panose="02020603050405020304" pitchFamily="18" charset="0"/>
                <a:cs typeface="Times New Roman" panose="02020603050405020304" pitchFamily="18" charset="0"/>
              </a:rPr>
              <a:t>Fraction n°117 : Appartement de  132 m² en 1</a:t>
            </a:r>
            <a:r>
              <a:rPr lang="fr-FR" sz="1000" baseline="30000" dirty="0">
                <a:latin typeface="Times New Roman" panose="02020603050405020304" pitchFamily="18" charset="0"/>
                <a:cs typeface="Times New Roman" panose="02020603050405020304" pitchFamily="18" charset="0"/>
              </a:rPr>
              <a:t>er</a:t>
            </a:r>
            <a:r>
              <a:rPr lang="fr-FR" sz="1000" dirty="0">
                <a:latin typeface="Times New Roman" panose="02020603050405020304" pitchFamily="18" charset="0"/>
                <a:cs typeface="Times New Roman" panose="02020603050405020304" pitchFamily="18" charset="0"/>
              </a:rPr>
              <a:t>  étage ; </a:t>
            </a:r>
          </a:p>
          <a:p>
            <a:pPr marL="269875" indent="-171450" defTabSz="1320800" fontAlgn="ctr">
              <a:buClr>
                <a:schemeClr val="tx2"/>
              </a:buClr>
              <a:buFont typeface="Arial" panose="020B0604020202020204" pitchFamily="34" charset="0"/>
              <a:buChar char="•"/>
              <a:defRPr/>
            </a:pPr>
            <a:r>
              <a:rPr lang="fr-FR" sz="1000" dirty="0">
                <a:latin typeface="Times New Roman" panose="02020603050405020304" pitchFamily="18" charset="0"/>
                <a:cs typeface="Times New Roman" panose="02020603050405020304" pitchFamily="18" charset="0"/>
              </a:rPr>
              <a:t>Fraction n°117A : Place parking privative au sous-sol de 13 m² ;</a:t>
            </a:r>
          </a:p>
          <a:p>
            <a:pPr marL="269875" indent="-171450" defTabSz="1320800" fontAlgn="ctr">
              <a:buClr>
                <a:schemeClr val="tx2"/>
              </a:buClr>
              <a:buFont typeface="Arial" panose="020B0604020202020204" pitchFamily="34" charset="0"/>
              <a:buChar char="•"/>
              <a:defRPr/>
            </a:pPr>
            <a:r>
              <a:rPr lang="fr-FR" sz="1000" dirty="0">
                <a:solidFill>
                  <a:srgbClr val="000000"/>
                </a:solidFill>
                <a:latin typeface="Times New Roman" panose="02020603050405020304" pitchFamily="18" charset="0"/>
                <a:cs typeface="Times New Roman" panose="02020603050405020304" pitchFamily="18" charset="0"/>
              </a:rPr>
              <a:t>Respect des conditions et des charges inscrites dans le règlement de copropriété</a:t>
            </a:r>
            <a:r>
              <a:rPr lang="fr-FR" sz="900" b="1" dirty="0">
                <a:solidFill>
                  <a:srgbClr val="000000"/>
                </a:solidFill>
                <a:latin typeface="Times New Roman" panose="02020603050405020304" pitchFamily="18" charset="0"/>
                <a:cs typeface="Times New Roman" panose="02020603050405020304" pitchFamily="18" charset="0"/>
              </a:rPr>
              <a:t>.</a:t>
            </a:r>
          </a:p>
          <a:p>
            <a:pPr marL="98425" defTabSz="1320759" fontAlgn="ctr">
              <a:buClr>
                <a:schemeClr val="tx2"/>
              </a:buClr>
              <a:defRPr/>
            </a:pPr>
            <a:endParaRPr lang="fr-FR" sz="1100" dirty="0">
              <a:latin typeface="Times New Roman" panose="02020603050405020304" pitchFamily="18" charset="0"/>
              <a:cs typeface="Times New Roman" panose="02020603050405020304" pitchFamily="18" charset="0"/>
            </a:endParaRPr>
          </a:p>
          <a:p>
            <a:pPr marL="171450" indent="-171450" algn="just">
              <a:buClr>
                <a:schemeClr val="tx2"/>
              </a:buClr>
              <a:buSzPct val="70000"/>
              <a:buFont typeface="Wingdings" panose="05000000000000000000" pitchFamily="2" charset="2"/>
              <a:buChar char="§"/>
            </a:pPr>
            <a:r>
              <a:rPr lang="fr-FR" sz="1100" b="1" dirty="0">
                <a:latin typeface="Times New Roman" panose="02020603050405020304" pitchFamily="18" charset="0"/>
                <a:cs typeface="Times New Roman" panose="02020603050405020304" pitchFamily="18" charset="0"/>
              </a:rPr>
              <a:t>Facteurs Fiscaux</a:t>
            </a:r>
          </a:p>
          <a:p>
            <a:pPr marL="360363" indent="-171450" algn="just">
              <a:buFont typeface="Arial" panose="020B0604020202020204" pitchFamily="34" charset="0"/>
              <a:buChar char="•"/>
            </a:pPr>
            <a:r>
              <a:rPr lang="fr-FR" sz="1000" dirty="0">
                <a:latin typeface="Times New Roman" panose="02020603050405020304" pitchFamily="18" charset="0"/>
                <a:cs typeface="Times New Roman" panose="02020603050405020304" pitchFamily="18" charset="0"/>
              </a:rPr>
              <a:t>Le 22 juillet 2020, une note de service a été publiée par la DGI à propos de la suspension du référentiel.</a:t>
            </a:r>
          </a:p>
          <a:p>
            <a:pPr marL="188913" algn="just"/>
            <a:endParaRPr lang="fr-FR" sz="1100" dirty="0">
              <a:latin typeface="Times New Roman" panose="02020603050405020304" pitchFamily="18" charset="0"/>
              <a:cs typeface="Times New Roman" panose="02020603050405020304" pitchFamily="18" charset="0"/>
            </a:endParaRPr>
          </a:p>
          <a:p>
            <a:pPr lvl="0" algn="just"/>
            <a:r>
              <a:rPr lang="fr-FR" sz="1100" b="1" dirty="0">
                <a:solidFill>
                  <a:schemeClr val="tx2"/>
                </a:solidFill>
                <a:latin typeface="Times New Roman" panose="02020603050405020304" pitchFamily="18" charset="0"/>
                <a:cs typeface="Times New Roman" panose="02020603050405020304" pitchFamily="18" charset="0"/>
              </a:rPr>
              <a:t>Cette description relève d’une constatation visuelle lors de la visite de l’appartement et ne saurait engager la responsabilité de l’expert sur des vices cachés.</a:t>
            </a:r>
          </a:p>
        </p:txBody>
      </p:sp>
      <p:sp>
        <p:nvSpPr>
          <p:cNvPr id="15" name="ZoneTexte 14"/>
          <p:cNvSpPr txBox="1"/>
          <p:nvPr/>
        </p:nvSpPr>
        <p:spPr>
          <a:xfrm>
            <a:off x="105471" y="560512"/>
            <a:ext cx="6647058" cy="254362"/>
          </a:xfrm>
          <a:prstGeom prst="rect">
            <a:avLst/>
          </a:prstGeom>
          <a:solidFill>
            <a:schemeClr val="accent2">
              <a:lumMod val="60000"/>
              <a:lumOff val="40000"/>
            </a:schemeClr>
          </a:solidFill>
        </p:spPr>
        <p:txBody>
          <a:bodyPr wrap="square" rtlCol="0" anchor="ctr" anchorCtr="0">
            <a:noAutofit/>
          </a:bodyPr>
          <a:lstStyle/>
          <a:p>
            <a:pPr algn="ctr"/>
            <a:r>
              <a:rPr lang="fr-FR" sz="1200" b="1" dirty="0">
                <a:solidFill>
                  <a:srgbClr val="1F497D"/>
                </a:solidFill>
                <a:latin typeface="Times New Roman" panose="02020603050405020304" pitchFamily="18" charset="0"/>
                <a:cs typeface="Times New Roman" panose="02020603050405020304" pitchFamily="18" charset="0"/>
              </a:rPr>
              <a:t>Description de l’appartement</a:t>
            </a:r>
          </a:p>
        </p:txBody>
      </p:sp>
      <p:sp>
        <p:nvSpPr>
          <p:cNvPr id="21" name="Rectangle 20"/>
          <p:cNvSpPr/>
          <p:nvPr/>
        </p:nvSpPr>
        <p:spPr>
          <a:xfrm>
            <a:off x="0" y="0"/>
            <a:ext cx="6858000" cy="439909"/>
          </a:xfrm>
          <a:prstGeom prst="rect">
            <a:avLst/>
          </a:prstGeom>
          <a:solidFill>
            <a:schemeClr val="tx2"/>
          </a:solidFill>
        </p:spPr>
        <p:txBody>
          <a:bodyPr wrap="none" anchor="ctr" anchorCtr="0">
            <a:noAutofit/>
          </a:bodyPr>
          <a:lstStyle/>
          <a:p>
            <a:pPr algn="ctr"/>
            <a:r>
              <a:rPr lang="fr-FR" sz="2000" b="1" dirty="0">
                <a:solidFill>
                  <a:schemeClr val="bg1"/>
                </a:solidFill>
                <a:latin typeface="Times New Roman" panose="02020603050405020304" pitchFamily="18" charset="0"/>
                <a:cs typeface="Times New Roman" panose="02020603050405020304" pitchFamily="18" charset="0"/>
              </a:rPr>
              <a:t>Eléments extrinsèques et intrinsèques du bien</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19" name="Espace réservé du numéro de diapositive 1"/>
          <p:cNvSpPr>
            <a:spLocks noGrp="1"/>
          </p:cNvSpPr>
          <p:nvPr>
            <p:ph type="sldNum" sz="quarter" idx="12"/>
          </p:nvPr>
        </p:nvSpPr>
        <p:spPr>
          <a:xfrm>
            <a:off x="5285184" y="9466157"/>
            <a:ext cx="1600200" cy="527403"/>
          </a:xfrm>
        </p:spPr>
        <p:txBody>
          <a:bodyPr/>
          <a:lstStyle/>
          <a:p>
            <a:r>
              <a:rPr lang="fr-BE" sz="1000" dirty="0" smtClean="0"/>
              <a:t>7/26</a:t>
            </a:r>
            <a:endParaRPr lang="fr-BE" sz="1000" dirty="0"/>
          </a:p>
        </p:txBody>
      </p:sp>
      <p:sp>
        <p:nvSpPr>
          <p:cNvPr id="27" name="Rectangle 26"/>
          <p:cNvSpPr/>
          <p:nvPr/>
        </p:nvSpPr>
        <p:spPr>
          <a:xfrm>
            <a:off x="188639" y="8819619"/>
            <a:ext cx="6464051" cy="28803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smtClean="0">
                <a:latin typeface="Times New Roman" panose="02020603050405020304" pitchFamily="18" charset="0"/>
                <a:cs typeface="Times New Roman" panose="02020603050405020304" pitchFamily="18" charset="0"/>
              </a:rPr>
              <a:t>Intérieur de l’appartement</a:t>
            </a:r>
            <a:endParaRPr lang="fr-FR" sz="1600" b="1" dirty="0"/>
          </a:p>
        </p:txBody>
      </p:sp>
      <p:sp>
        <p:nvSpPr>
          <p:cNvPr id="22"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177" y="5156326"/>
            <a:ext cx="2087695" cy="1565771"/>
          </a:xfrm>
          <a:prstGeom prst="rect">
            <a:avLst/>
          </a:prstGeom>
          <a:ln>
            <a:solidFill>
              <a:schemeClr val="tx1"/>
            </a:solidFill>
          </a:ln>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3446" y="5156326"/>
            <a:ext cx="2088232" cy="1566174"/>
          </a:xfrm>
          <a:prstGeom prst="rect">
            <a:avLst/>
          </a:prstGeom>
          <a:ln>
            <a:solidFill>
              <a:schemeClr val="tx1"/>
            </a:solidFill>
          </a:ln>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8253" y="5156326"/>
            <a:ext cx="2087694" cy="1565771"/>
          </a:xfrm>
          <a:prstGeom prst="rect">
            <a:avLst/>
          </a:prstGeom>
          <a:ln>
            <a:solidFill>
              <a:schemeClr val="tx1"/>
            </a:solidFill>
          </a:ln>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8640" y="6784460"/>
            <a:ext cx="1380711" cy="1840948"/>
          </a:xfrm>
          <a:prstGeom prst="rect">
            <a:avLst/>
          </a:prstGeom>
          <a:ln>
            <a:solidFill>
              <a:schemeClr val="tx1"/>
            </a:solidFill>
          </a:ln>
        </p:spPr>
      </p:pic>
      <p:pic>
        <p:nvPicPr>
          <p:cNvPr id="10" name="Imag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1743" y="6918145"/>
            <a:ext cx="2098103" cy="1573577"/>
          </a:xfrm>
          <a:prstGeom prst="rect">
            <a:avLst/>
          </a:prstGeom>
          <a:ln>
            <a:solidFill>
              <a:schemeClr val="tx1"/>
            </a:solidFill>
          </a:ln>
        </p:spPr>
      </p:pic>
      <p:pic>
        <p:nvPicPr>
          <p:cNvPr id="12" name="Imag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32238" y="6783703"/>
            <a:ext cx="1381279" cy="1841705"/>
          </a:xfrm>
          <a:prstGeom prst="rect">
            <a:avLst/>
          </a:prstGeom>
          <a:ln>
            <a:solidFill>
              <a:schemeClr val="tx1"/>
            </a:solidFill>
          </a:ln>
        </p:spPr>
      </p:pic>
      <p:pic>
        <p:nvPicPr>
          <p:cNvPr id="13" name="Imag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5184" y="6802065"/>
            <a:ext cx="1367507" cy="1823343"/>
          </a:xfrm>
          <a:prstGeom prst="rect">
            <a:avLst/>
          </a:prstGeom>
          <a:ln>
            <a:solidFill>
              <a:schemeClr val="tx1"/>
            </a:solidFill>
          </a:ln>
        </p:spPr>
      </p:pic>
    </p:spTree>
    <p:extLst>
      <p:ext uri="{BB962C8B-B14F-4D97-AF65-F5344CB8AC3E}">
        <p14:creationId xmlns:p14="http://schemas.microsoft.com/office/powerpoint/2010/main" val="68269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5085184" y="-2"/>
            <a:ext cx="1772816" cy="488506"/>
          </a:xfrm>
          <a:prstGeom prst="rect">
            <a:avLst/>
          </a:prstGeom>
          <a:solidFill>
            <a:schemeClr val="bg1">
              <a:lumMod val="95000"/>
            </a:schemeClr>
          </a:solidFill>
        </p:spPr>
        <p:txBody>
          <a:bodyPr wrap="square" rtlCol="0" anchor="ctr" anchorCtr="0">
            <a:noAutofit/>
          </a:bodyPr>
          <a:lstStyle/>
          <a:p>
            <a:pPr algn="ctr"/>
            <a:r>
              <a:rPr lang="fr-FR" sz="1400" b="1" dirty="0">
                <a:solidFill>
                  <a:schemeClr val="tx2"/>
                </a:solidFill>
              </a:rPr>
              <a:t> </a:t>
            </a:r>
            <a:r>
              <a:rPr lang="fr-FR" sz="1400" b="1" dirty="0" smtClean="0">
                <a:solidFill>
                  <a:schemeClr val="tx2"/>
                </a:solidFill>
              </a:rPr>
              <a:t>Tableau </a:t>
            </a:r>
            <a:r>
              <a:rPr lang="fr-FR" sz="1400" b="1" dirty="0">
                <a:solidFill>
                  <a:schemeClr val="tx2"/>
                </a:solidFill>
              </a:rPr>
              <a:t>récapitulatif</a:t>
            </a:r>
          </a:p>
        </p:txBody>
      </p:sp>
      <p:sp>
        <p:nvSpPr>
          <p:cNvPr id="11" name="ZoneTexte 10"/>
          <p:cNvSpPr txBox="1"/>
          <p:nvPr/>
        </p:nvSpPr>
        <p:spPr>
          <a:xfrm>
            <a:off x="3284984" y="9417496"/>
            <a:ext cx="3744416" cy="294953"/>
          </a:xfrm>
          <a:prstGeom prst="rect">
            <a:avLst/>
          </a:prstGeom>
          <a:ln>
            <a:noFill/>
          </a:ln>
        </p:spPr>
        <p:txBody>
          <a:bodyPr vert="horz" wrap="square" lIns="132080" tIns="66040" rIns="132080" bIns="66040" rtlCol="0" anchor="ctr">
            <a:spAutoFit/>
          </a:bodyPr>
          <a:lstStyle>
            <a:defPPr>
              <a:defRPr lang="fr-FR"/>
            </a:defPPr>
            <a:lvl1pPr algn="ctr">
              <a:defRPr sz="800" b="1" i="1">
                <a:solidFill>
                  <a:schemeClr val="bg1">
                    <a:lumMod val="50000"/>
                  </a:schemeClr>
                </a:solidFill>
              </a:defRPr>
            </a:lvl1pPr>
          </a:lstStyle>
          <a:p>
            <a:r>
              <a:rPr lang="fr-FR" sz="1000" dirty="0" smtClean="0">
                <a:latin typeface="Times New Roman" panose="02020603050405020304" pitchFamily="18" charset="0"/>
                <a:cs typeface="Times New Roman" panose="02020603050405020304" pitchFamily="18" charset="0"/>
              </a:rPr>
              <a:t>Source : enquête terrain,  Terra Modus </a:t>
            </a:r>
            <a:r>
              <a:rPr lang="fr-FR" sz="1000" dirty="0" err="1" smtClean="0">
                <a:latin typeface="Times New Roman" panose="02020603050405020304" pitchFamily="18" charset="0"/>
                <a:cs typeface="Times New Roman" panose="02020603050405020304" pitchFamily="18" charset="0"/>
              </a:rPr>
              <a:t>Decembre</a:t>
            </a:r>
            <a:r>
              <a:rPr lang="fr-FR" sz="1000" dirty="0" smtClean="0">
                <a:latin typeface="Times New Roman" panose="02020603050405020304" pitchFamily="18" charset="0"/>
                <a:cs typeface="Times New Roman" panose="02020603050405020304" pitchFamily="18" charset="0"/>
              </a:rPr>
              <a:t> 2022</a:t>
            </a:r>
            <a:endParaRPr lang="fr-FR" sz="1000" dirty="0">
              <a:latin typeface="Times New Roman" panose="02020603050405020304" pitchFamily="18" charset="0"/>
              <a:cs typeface="Times New Roman" panose="02020603050405020304" pitchFamily="18" charset="0"/>
            </a:endParaRPr>
          </a:p>
        </p:txBody>
      </p:sp>
      <p:sp>
        <p:nvSpPr>
          <p:cNvPr id="12" name="Rectangle 11"/>
          <p:cNvSpPr/>
          <p:nvPr/>
        </p:nvSpPr>
        <p:spPr>
          <a:xfrm>
            <a:off x="0" y="0"/>
            <a:ext cx="5085184" cy="488504"/>
          </a:xfrm>
          <a:prstGeom prst="rect">
            <a:avLst/>
          </a:prstGeom>
          <a:solidFill>
            <a:schemeClr val="tx2"/>
          </a:solidFill>
        </p:spPr>
        <p:txBody>
          <a:bodyPr wrap="none" anchor="ctr" anchorCtr="0">
            <a:noAutofit/>
          </a:bodyPr>
          <a:lstStyle/>
          <a:p>
            <a:r>
              <a:rPr lang="fr-FR" sz="2000" b="1" dirty="0">
                <a:solidFill>
                  <a:schemeClr val="bg1"/>
                </a:solidFill>
                <a:latin typeface="Times New Roman" panose="02020603050405020304" pitchFamily="18" charset="0"/>
                <a:cs typeface="Times New Roman" panose="02020603050405020304" pitchFamily="18" charset="0"/>
              </a:rPr>
              <a:t>Eléments extrinsèques et intrinsèques du bien</a:t>
            </a:r>
          </a:p>
        </p:txBody>
      </p:sp>
      <p:graphicFrame>
        <p:nvGraphicFramePr>
          <p:cNvPr id="15" name="Tableau 14"/>
          <p:cNvGraphicFramePr>
            <a:graphicFrameLocks noGrp="1"/>
          </p:cNvGraphicFramePr>
          <p:nvPr>
            <p:extLst>
              <p:ext uri="{D42A27DB-BD31-4B8C-83A1-F6EECF244321}">
                <p14:modId xmlns:p14="http://schemas.microsoft.com/office/powerpoint/2010/main" val="2000659858"/>
              </p:ext>
            </p:extLst>
          </p:nvPr>
        </p:nvGraphicFramePr>
        <p:xfrm>
          <a:off x="116633" y="758845"/>
          <a:ext cx="6624738" cy="1942210"/>
        </p:xfrm>
        <a:graphic>
          <a:graphicData uri="http://schemas.openxmlformats.org/drawingml/2006/table">
            <a:tbl>
              <a:tblPr firstRow="1"/>
              <a:tblGrid>
                <a:gridCol w="1296143">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693019">
                  <a:extLst>
                    <a:ext uri="{9D8B030D-6E8A-4147-A177-3AD203B41FA5}">
                      <a16:colId xmlns:a16="http://schemas.microsoft.com/office/drawing/2014/main" val="20002"/>
                    </a:ext>
                  </a:extLst>
                </a:gridCol>
                <a:gridCol w="1463074">
                  <a:extLst>
                    <a:ext uri="{9D8B030D-6E8A-4147-A177-3AD203B41FA5}">
                      <a16:colId xmlns:a16="http://schemas.microsoft.com/office/drawing/2014/main" val="20003"/>
                    </a:ext>
                  </a:extLst>
                </a:gridCol>
                <a:gridCol w="1010187">
                  <a:extLst>
                    <a:ext uri="{9D8B030D-6E8A-4147-A177-3AD203B41FA5}">
                      <a16:colId xmlns:a16="http://schemas.microsoft.com/office/drawing/2014/main" val="20004"/>
                    </a:ext>
                  </a:extLst>
                </a:gridCol>
                <a:gridCol w="1010187">
                  <a:extLst>
                    <a:ext uri="{9D8B030D-6E8A-4147-A177-3AD203B41FA5}">
                      <a16:colId xmlns:a16="http://schemas.microsoft.com/office/drawing/2014/main" val="20005"/>
                    </a:ext>
                  </a:extLst>
                </a:gridCol>
              </a:tblGrid>
              <a:tr h="320674">
                <a:tc>
                  <a:txBody>
                    <a:bodyPr/>
                    <a:lstStyle/>
                    <a:p>
                      <a:pPr algn="ctr" rtl="0" fontAlgn="ctr"/>
                      <a:r>
                        <a:rPr lang="fr-FR" sz="1200" b="1" i="0" u="none" strike="noStrike" dirty="0">
                          <a:solidFill>
                            <a:schemeClr val="tx2"/>
                          </a:solidFill>
                          <a:effectLst/>
                          <a:latin typeface="Times New Roman" panose="02020603050405020304" pitchFamily="18" charset="0"/>
                          <a:cs typeface="Times New Roman" panose="02020603050405020304" pitchFamily="18" charset="0"/>
                        </a:rPr>
                        <a:t>Situation</a:t>
                      </a:r>
                    </a:p>
                  </a:txBody>
                  <a:tcPr marL="7225" marR="7225" marT="7225"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fr-FR" sz="1200" b="1" i="0" u="none" strike="noStrike" dirty="0">
                          <a:solidFill>
                            <a:schemeClr val="tx2"/>
                          </a:solidFill>
                          <a:effectLst/>
                          <a:latin typeface="Times New Roman" panose="02020603050405020304" pitchFamily="18" charset="0"/>
                          <a:cs typeface="Times New Roman" panose="02020603050405020304" pitchFamily="18" charset="0"/>
                        </a:rPr>
                        <a:t>Propriété</a:t>
                      </a:r>
                      <a:r>
                        <a:rPr lang="fr-FR" sz="1200" b="1" i="0" u="none" strike="noStrike" baseline="0" dirty="0">
                          <a:solidFill>
                            <a:schemeClr val="tx2"/>
                          </a:solidFill>
                          <a:effectLst/>
                          <a:latin typeface="Times New Roman" panose="02020603050405020304" pitchFamily="18" charset="0"/>
                          <a:cs typeface="Times New Roman" panose="02020603050405020304" pitchFamily="18" charset="0"/>
                        </a:rPr>
                        <a:t> dite</a:t>
                      </a:r>
                      <a:endParaRPr lang="fr-FR" sz="1200" b="1" i="0" u="none" strike="noStrike" dirty="0">
                        <a:solidFill>
                          <a:schemeClr val="tx2"/>
                        </a:solidFill>
                        <a:effectLst/>
                        <a:latin typeface="Times New Roman" panose="02020603050405020304" pitchFamily="18" charset="0"/>
                        <a:cs typeface="Times New Roman" panose="02020603050405020304" pitchFamily="18" charset="0"/>
                      </a:endParaRP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fr-FR" sz="1200" b="1" i="0" u="none" strike="noStrike" dirty="0">
                          <a:solidFill>
                            <a:schemeClr val="tx2"/>
                          </a:solidFill>
                          <a:effectLst/>
                          <a:latin typeface="Times New Roman" panose="02020603050405020304" pitchFamily="18" charset="0"/>
                          <a:cs typeface="Times New Roman" panose="02020603050405020304" pitchFamily="18" charset="0"/>
                        </a:rPr>
                        <a:t>Titre Foncier</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fr-FR" sz="1200" b="1" i="0" u="none" strike="noStrike" dirty="0">
                          <a:solidFill>
                            <a:schemeClr val="tx2"/>
                          </a:solidFill>
                          <a:effectLst/>
                          <a:latin typeface="Times New Roman" panose="02020603050405020304" pitchFamily="18" charset="0"/>
                          <a:cs typeface="Times New Roman" panose="02020603050405020304" pitchFamily="18" charset="0"/>
                        </a:rPr>
                        <a:t>Description</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fr-FR" sz="1200" b="1" i="0" u="none" strike="noStrike" dirty="0">
                          <a:solidFill>
                            <a:schemeClr val="tx2"/>
                          </a:solidFill>
                          <a:effectLst/>
                          <a:latin typeface="Times New Roman" panose="02020603050405020304" pitchFamily="18" charset="0"/>
                          <a:cs typeface="Times New Roman" panose="02020603050405020304" pitchFamily="18" charset="0"/>
                        </a:rPr>
                        <a:t>Consistance</a:t>
                      </a: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fr-FR" sz="1200" b="1" i="0" u="none" strike="noStrike" dirty="0">
                          <a:solidFill>
                            <a:schemeClr val="tx2"/>
                          </a:solidFill>
                          <a:effectLst/>
                          <a:latin typeface="Times New Roman" panose="02020603050405020304" pitchFamily="18" charset="0"/>
                          <a:cs typeface="Times New Roman" panose="02020603050405020304" pitchFamily="18" charset="0"/>
                        </a:rPr>
                        <a:t>Finition</a:t>
                      </a:r>
                    </a:p>
                  </a:txBody>
                  <a:tcPr marL="5002" marR="5002" marT="50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569225">
                <a:tc>
                  <a:txBody>
                    <a:bodyPr/>
                    <a:lstStyle/>
                    <a:p>
                      <a:pPr algn="ctr"/>
                      <a:r>
                        <a:rPr lang="fr-FR" sz="1000" b="0" dirty="0" smtClean="0">
                          <a:latin typeface="Times New Roman" panose="02020603050405020304" pitchFamily="18" charset="0"/>
                          <a:cs typeface="Times New Roman" panose="02020603050405020304" pitchFamily="18" charset="0"/>
                        </a:rPr>
                        <a:t>Appartement n° 05, 1er étage, Immeuble 02, Résidence Les Roses, Ville de Salé El Jadida , Région de Rabat-Salé-Kénitra.</a:t>
                      </a:r>
                    </a:p>
                  </a:txBody>
                  <a:tcPr marL="7225" marR="7225" marT="7225"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fr-FR" sz="1000" b="0"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 DIAR VIII,</a:t>
                      </a:r>
                      <a:r>
                        <a:rPr lang="fr-FR" sz="1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 Bloc S, Lot 502-117 </a:t>
                      </a:r>
                      <a:r>
                        <a:rPr lang="fr-FR" sz="1000" b="0"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a:t>
                      </a:r>
                      <a:endParaRPr lang="fr-FR" sz="10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000" b="0" dirty="0" smtClean="0">
                          <a:latin typeface="Times New Roman" panose="02020603050405020304" pitchFamily="18" charset="0"/>
                          <a:cs typeface="Times New Roman" panose="02020603050405020304" pitchFamily="18" charset="0"/>
                        </a:rPr>
                        <a:t>47 125/58</a:t>
                      </a:r>
                      <a:endParaRPr lang="fr-FR" sz="1000" b="0" kern="1200" dirty="0">
                        <a:solidFill>
                          <a:schemeClr val="tx1"/>
                        </a:solidFill>
                        <a:latin typeface="Times New Roman" panose="02020603050405020304" pitchFamily="18" charset="0"/>
                        <a:ea typeface="+mn-ea"/>
                        <a:cs typeface="Times New Roman" panose="02020603050405020304" pitchFamily="18" charset="0"/>
                      </a:endParaRPr>
                    </a:p>
                  </a:txBody>
                  <a:tcPr marL="52000" marR="52000" marT="52000" marB="52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266700" indent="-171450" algn="l" rtl="0" fontAlgn="ctr">
                        <a:buClr>
                          <a:schemeClr val="tx2"/>
                        </a:buClr>
                        <a:buFont typeface="Wingdings" panose="05000000000000000000" pitchFamily="2" charset="2"/>
                        <a:buChar char="§"/>
                      </a:pPr>
                      <a:r>
                        <a:rPr lang="fr-FR" sz="1000" b="0" i="0" u="none" strike="noStrike" dirty="0">
                          <a:solidFill>
                            <a:schemeClr val="tx1"/>
                          </a:solidFill>
                          <a:effectLst/>
                          <a:latin typeface="Times New Roman" panose="02020603050405020304" pitchFamily="18" charset="0"/>
                          <a:cs typeface="Times New Roman" panose="02020603050405020304" pitchFamily="18" charset="0"/>
                        </a:rPr>
                        <a:t>Situation</a:t>
                      </a:r>
                    </a:p>
                    <a:p>
                      <a:pPr marL="266700" indent="-171450" algn="l" rtl="0" fontAlgn="ctr">
                        <a:buClr>
                          <a:schemeClr val="tx2"/>
                        </a:buClr>
                        <a:buFont typeface="Wingdings" panose="05000000000000000000" pitchFamily="2" charset="2"/>
                        <a:buChar char="§"/>
                      </a:pPr>
                      <a:r>
                        <a:rPr lang="fr-FR" sz="1000" b="0" i="0" u="none" strike="noStrike" dirty="0">
                          <a:solidFill>
                            <a:schemeClr val="tx1"/>
                          </a:solidFill>
                          <a:effectLst/>
                          <a:latin typeface="Times New Roman" panose="02020603050405020304" pitchFamily="18" charset="0"/>
                          <a:cs typeface="Times New Roman" panose="02020603050405020304" pitchFamily="18" charset="0"/>
                        </a:rPr>
                        <a:t>Géométrie</a:t>
                      </a:r>
                    </a:p>
                    <a:p>
                      <a:pPr marL="266700" indent="-171450" algn="l" rtl="0" fontAlgn="ctr">
                        <a:buClr>
                          <a:schemeClr val="tx2"/>
                        </a:buClr>
                        <a:buFont typeface="Wingdings" panose="05000000000000000000" pitchFamily="2" charset="2"/>
                        <a:buChar char="§"/>
                      </a:pPr>
                      <a:r>
                        <a:rPr lang="fr-FR" sz="1000" b="0" i="0" u="none" strike="noStrike" dirty="0">
                          <a:solidFill>
                            <a:schemeClr val="tx1"/>
                          </a:solidFill>
                          <a:effectLst/>
                          <a:latin typeface="Times New Roman" panose="02020603050405020304" pitchFamily="18" charset="0"/>
                          <a:cs typeface="Times New Roman" panose="02020603050405020304" pitchFamily="18" charset="0"/>
                        </a:rPr>
                        <a:t>Superficie</a:t>
                      </a:r>
                    </a:p>
                    <a:p>
                      <a:pPr marL="266700" indent="-171450" algn="l" rtl="0" fontAlgn="ctr">
                        <a:buClr>
                          <a:schemeClr val="tx2"/>
                        </a:buClr>
                        <a:buFont typeface="Wingdings" panose="05000000000000000000" pitchFamily="2" charset="2"/>
                        <a:buChar char="§"/>
                      </a:pPr>
                      <a:r>
                        <a:rPr lang="fr-FR" sz="1000" b="0" i="0" u="none" strike="noStrike" dirty="0">
                          <a:solidFill>
                            <a:schemeClr val="tx1"/>
                          </a:solidFill>
                          <a:effectLst/>
                          <a:latin typeface="Times New Roman" panose="02020603050405020304" pitchFamily="18" charset="0"/>
                          <a:cs typeface="Times New Roman" panose="02020603050405020304" pitchFamily="18" charset="0"/>
                        </a:rPr>
                        <a:t>Orientation</a:t>
                      </a:r>
                    </a:p>
                    <a:p>
                      <a:pPr marL="266700" indent="-171450" algn="l" rtl="0" fontAlgn="ctr">
                        <a:buClr>
                          <a:schemeClr val="tx2"/>
                        </a:buClr>
                        <a:buFont typeface="Wingdings" panose="05000000000000000000" pitchFamily="2" charset="2"/>
                        <a:buChar char="§"/>
                      </a:pPr>
                      <a:r>
                        <a:rPr lang="fr-FR" sz="1000" b="0" i="0" u="none" strike="noStrike" dirty="0" smtClean="0">
                          <a:solidFill>
                            <a:schemeClr val="tx1"/>
                          </a:solidFill>
                          <a:effectLst/>
                          <a:latin typeface="Times New Roman" panose="02020603050405020304" pitchFamily="18" charset="0"/>
                          <a:cs typeface="Times New Roman" panose="02020603050405020304" pitchFamily="18" charset="0"/>
                        </a:rPr>
                        <a:t>Accès</a:t>
                      </a:r>
                    </a:p>
                    <a:p>
                      <a:pPr marL="266700" indent="-171450" algn="l" rtl="0" fontAlgn="ctr">
                        <a:buClr>
                          <a:schemeClr val="tx2"/>
                        </a:buClr>
                        <a:buFont typeface="Wingdings" panose="05000000000000000000" pitchFamily="2" charset="2"/>
                        <a:buChar char="§"/>
                      </a:pPr>
                      <a:r>
                        <a:rPr lang="fr-MA" sz="1000" b="0" i="0" u="none" strike="noStrike" dirty="0" smtClean="0">
                          <a:solidFill>
                            <a:schemeClr val="tx1"/>
                          </a:solidFill>
                          <a:effectLst/>
                          <a:latin typeface="Times New Roman" panose="02020603050405020304" pitchFamily="18" charset="0"/>
                          <a:cs typeface="Times New Roman" panose="02020603050405020304" pitchFamily="18" charset="0"/>
                        </a:rPr>
                        <a:t>Finition</a:t>
                      </a:r>
                      <a:endParaRPr lang="fr-FR" sz="1000" b="0" i="0" u="none" strike="noStrike" dirty="0" smtClean="0">
                        <a:solidFill>
                          <a:schemeClr val="tx1"/>
                        </a:solidFill>
                        <a:effectLst/>
                        <a:latin typeface="Times New Roman" panose="02020603050405020304" pitchFamily="18" charset="0"/>
                        <a:cs typeface="Times New Roman" panose="02020603050405020304" pitchFamily="18" charset="0"/>
                      </a:endParaRPr>
                    </a:p>
                    <a:p>
                      <a:pPr marL="95250" marR="0" indent="0" algn="l" defTabSz="1320759" rtl="0" eaLnBrk="1" fontAlgn="ctr" latinLnBrk="0" hangingPunct="1">
                        <a:lnSpc>
                          <a:spcPct val="100000"/>
                        </a:lnSpc>
                        <a:spcBef>
                          <a:spcPts val="0"/>
                        </a:spcBef>
                        <a:spcAft>
                          <a:spcPts val="0"/>
                        </a:spcAft>
                        <a:buClr>
                          <a:schemeClr val="tx2"/>
                        </a:buClr>
                        <a:buSzTx/>
                        <a:buFont typeface="Wingdings" panose="05000000000000000000" pitchFamily="2" charset="2"/>
                        <a:buNone/>
                        <a:tabLst/>
                        <a:defRPr/>
                      </a:pPr>
                      <a:r>
                        <a:rPr lang="fr-FR" sz="1000" b="0" i="0" u="none" strike="noStrike" dirty="0" smtClean="0">
                          <a:solidFill>
                            <a:srgbClr val="F2F2F2"/>
                          </a:solidFill>
                          <a:effectLst/>
                          <a:latin typeface="Times New Roman" panose="02020603050405020304" pitchFamily="18" charset="0"/>
                          <a:cs typeface="Times New Roman" panose="02020603050405020304" pitchFamily="18" charset="0"/>
                        </a:rPr>
                        <a:t>Finition</a:t>
                      </a:r>
                      <a:endParaRPr lang="fr-FR" sz="1000" b="0" i="0" u="none" strike="noStrike" dirty="0">
                        <a:solidFill>
                          <a:srgbClr val="F2F2F2"/>
                        </a:solidFill>
                        <a:effectLst/>
                        <a:latin typeface="Times New Roman" panose="02020603050405020304" pitchFamily="18" charset="0"/>
                        <a:cs typeface="Times New Roman" panose="02020603050405020304" pitchFamily="18" charset="0"/>
                      </a:endParaRP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rtl="0" fontAlgn="ctr"/>
                      <a:r>
                        <a:rPr lang="fr-FR" sz="1000" b="0" dirty="0" smtClean="0">
                          <a:solidFill>
                            <a:schemeClr val="tx1"/>
                          </a:solidFill>
                          <a:latin typeface="Times New Roman" panose="02020603050405020304" pitchFamily="18" charset="0"/>
                          <a:cs typeface="Times New Roman" panose="02020603050405020304" pitchFamily="18" charset="0"/>
                        </a:rPr>
                        <a:t>Appartement + PPP</a:t>
                      </a:r>
                      <a:endParaRPr lang="fr-FR" sz="1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7225" marR="7225" marT="72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marL="0" marR="0" indent="0" algn="ctr" defTabSz="1320759" rtl="0" eaLnBrk="1" fontAlgn="ctr" latinLnBrk="0" hangingPunct="1">
                        <a:lnSpc>
                          <a:spcPct val="100000"/>
                        </a:lnSpc>
                        <a:spcBef>
                          <a:spcPts val="0"/>
                        </a:spcBef>
                        <a:spcAft>
                          <a:spcPts val="0"/>
                        </a:spcAft>
                        <a:buClrTx/>
                        <a:buSzTx/>
                        <a:buFontTx/>
                        <a:buNone/>
                        <a:tabLst/>
                        <a:defRPr/>
                      </a:pPr>
                      <a:r>
                        <a:rPr lang="fr-FR" sz="1000" b="0" i="0" u="none" strike="noStrike" kern="1200" dirty="0" smtClean="0">
                          <a:solidFill>
                            <a:schemeClr val="tx1"/>
                          </a:solidFill>
                          <a:effectLst/>
                          <a:latin typeface="Times New Roman" panose="02020603050405020304" pitchFamily="18" charset="0"/>
                          <a:ea typeface="+mn-ea"/>
                          <a:cs typeface="Times New Roman" panose="02020603050405020304" pitchFamily="18" charset="0"/>
                        </a:rPr>
                        <a:t>Moyen standing supérieur</a:t>
                      </a:r>
                      <a:endParaRPr lang="fr-FR" sz="10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5002" marR="5002" marT="50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bl>
          </a:graphicData>
        </a:graphic>
      </p:graphicFrame>
      <p:sp>
        <p:nvSpPr>
          <p:cNvPr id="29" name="Rectangle 28"/>
          <p:cNvSpPr/>
          <p:nvPr/>
        </p:nvSpPr>
        <p:spPr>
          <a:xfrm>
            <a:off x="4262879" y="1365762"/>
            <a:ext cx="378827" cy="9733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600"/>
          </a:p>
        </p:txBody>
      </p:sp>
      <p:graphicFrame>
        <p:nvGraphicFramePr>
          <p:cNvPr id="23" name="Tableau 22"/>
          <p:cNvGraphicFramePr>
            <a:graphicFrameLocks noGrp="1"/>
          </p:cNvGraphicFramePr>
          <p:nvPr>
            <p:extLst>
              <p:ext uri="{D42A27DB-BD31-4B8C-83A1-F6EECF244321}">
                <p14:modId xmlns:p14="http://schemas.microsoft.com/office/powerpoint/2010/main" val="1745855692"/>
              </p:ext>
            </p:extLst>
          </p:nvPr>
        </p:nvGraphicFramePr>
        <p:xfrm>
          <a:off x="116633" y="2792760"/>
          <a:ext cx="6624735" cy="1135901"/>
        </p:xfrm>
        <a:graphic>
          <a:graphicData uri="http://schemas.openxmlformats.org/drawingml/2006/table">
            <a:tbl>
              <a:tblPr firstRow="1"/>
              <a:tblGrid>
                <a:gridCol w="6624735">
                  <a:extLst>
                    <a:ext uri="{9D8B030D-6E8A-4147-A177-3AD203B41FA5}">
                      <a16:colId xmlns:a16="http://schemas.microsoft.com/office/drawing/2014/main" val="2437334052"/>
                    </a:ext>
                  </a:extLst>
                </a:gridCol>
              </a:tblGrid>
              <a:tr h="235593">
                <a:tc>
                  <a:txBody>
                    <a:bodyPr/>
                    <a:lstStyle/>
                    <a:p>
                      <a:pPr algn="ctr" rtl="0" fontAlgn="ctr"/>
                      <a:r>
                        <a:rPr lang="fr-FR" sz="1200" b="1" i="0" u="none" strike="noStrike" dirty="0">
                          <a:solidFill>
                            <a:schemeClr val="tx2"/>
                          </a:solidFill>
                          <a:effectLst/>
                          <a:latin typeface="Times New Roman" panose="02020603050405020304" pitchFamily="18" charset="0"/>
                          <a:cs typeface="Times New Roman" panose="02020603050405020304" pitchFamily="18" charset="0"/>
                        </a:rPr>
                        <a:t>Observations</a:t>
                      </a:r>
                    </a:p>
                  </a:txBody>
                  <a:tcPr marL="7225" marR="7225" marT="7225"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093757142"/>
                  </a:ext>
                </a:extLst>
              </a:tr>
              <a:tr h="900308">
                <a:tc>
                  <a:txBody>
                    <a:bodyPr/>
                    <a:lstStyle/>
                    <a:p>
                      <a:pPr marL="266700" indent="-171450" algn="l" rtl="0" fontAlgn="ctr">
                        <a:buClr>
                          <a:schemeClr val="tx2"/>
                        </a:buClr>
                        <a:buFont typeface="Wingdings" panose="05000000000000000000" pitchFamily="2" charset="2"/>
                        <a:buChar char="§"/>
                      </a:pPr>
                      <a:r>
                        <a:rPr lang="fr-FR" sz="1000" b="0" i="0" u="none" strike="noStrike" dirty="0">
                          <a:solidFill>
                            <a:schemeClr val="tx1"/>
                          </a:solidFill>
                          <a:effectLst/>
                          <a:latin typeface="Times New Roman" panose="02020603050405020304" pitchFamily="18" charset="0"/>
                          <a:cs typeface="Times New Roman" panose="02020603050405020304" pitchFamily="18" charset="0"/>
                        </a:rPr>
                        <a:t>Visite terrain effectuée </a:t>
                      </a:r>
                      <a:r>
                        <a:rPr lang="fr-FR" sz="1000" b="0" i="0" u="none" strike="noStrike" baseline="0" dirty="0">
                          <a:solidFill>
                            <a:schemeClr val="tx1"/>
                          </a:solidFill>
                          <a:effectLst/>
                          <a:latin typeface="Times New Roman" panose="02020603050405020304" pitchFamily="18" charset="0"/>
                          <a:cs typeface="Times New Roman" panose="02020603050405020304" pitchFamily="18" charset="0"/>
                        </a:rPr>
                        <a:t>en date du </a:t>
                      </a:r>
                      <a:r>
                        <a:rPr lang="fr-FR" sz="1000" b="0" i="0" u="none" strike="noStrike" baseline="0" dirty="0" smtClean="0">
                          <a:solidFill>
                            <a:schemeClr val="tx1"/>
                          </a:solidFill>
                          <a:effectLst/>
                          <a:latin typeface="Times New Roman" panose="02020603050405020304" pitchFamily="18" charset="0"/>
                          <a:cs typeface="Times New Roman" panose="02020603050405020304" pitchFamily="18" charset="0"/>
                        </a:rPr>
                        <a:t>30</a:t>
                      </a:r>
                      <a:r>
                        <a:rPr lang="fr-FR" sz="1000" b="0" i="0" u="none" strike="noStrike" dirty="0" smtClean="0">
                          <a:solidFill>
                            <a:schemeClr val="tx1"/>
                          </a:solidFill>
                          <a:effectLst/>
                          <a:latin typeface="Times New Roman" panose="02020603050405020304" pitchFamily="18" charset="0"/>
                          <a:cs typeface="Times New Roman" panose="02020603050405020304" pitchFamily="18" charset="0"/>
                        </a:rPr>
                        <a:t>/12/2022 </a:t>
                      </a:r>
                      <a:r>
                        <a:rPr lang="fr-FR" sz="1000" b="0" i="0" u="none" strike="noStrike" dirty="0">
                          <a:solidFill>
                            <a:schemeClr val="tx1"/>
                          </a:solidFill>
                          <a:effectLst/>
                          <a:latin typeface="Times New Roman" panose="02020603050405020304" pitchFamily="18" charset="0"/>
                          <a:cs typeface="Times New Roman" panose="02020603050405020304" pitchFamily="18" charset="0"/>
                        </a:rPr>
                        <a:t>;</a:t>
                      </a:r>
                    </a:p>
                    <a:p>
                      <a:pPr marL="266700" indent="-171450" algn="l" rtl="0" fontAlgn="ctr">
                        <a:buClr>
                          <a:schemeClr val="tx2"/>
                        </a:buClr>
                        <a:buFont typeface="Wingdings" panose="05000000000000000000" pitchFamily="2" charset="2"/>
                        <a:buChar char="§"/>
                      </a:pPr>
                      <a:r>
                        <a:rPr lang="fr-FR" sz="1000" b="0" dirty="0" smtClean="0">
                          <a:solidFill>
                            <a:schemeClr val="tx1"/>
                          </a:solidFill>
                          <a:latin typeface="Times New Roman" panose="02020603050405020304" pitchFamily="18" charset="0"/>
                          <a:cs typeface="Times New Roman" panose="02020603050405020304" pitchFamily="18" charset="0"/>
                        </a:rPr>
                        <a:t>Appartement</a:t>
                      </a:r>
                      <a:r>
                        <a:rPr lang="fr-FR" sz="1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 d’une superficie cadastrale totale de 145 m² au 1</a:t>
                      </a:r>
                      <a:r>
                        <a:rPr lang="fr-FR" sz="1000" b="0" i="0" u="none" strike="noStrike" kern="1200" baseline="30000" dirty="0" smtClean="0">
                          <a:solidFill>
                            <a:schemeClr val="tx1"/>
                          </a:solidFill>
                          <a:effectLst/>
                          <a:latin typeface="Times New Roman" panose="02020603050405020304" pitchFamily="18" charset="0"/>
                          <a:ea typeface="+mn-ea"/>
                          <a:cs typeface="Times New Roman" panose="02020603050405020304" pitchFamily="18" charset="0"/>
                        </a:rPr>
                        <a:t>er</a:t>
                      </a:r>
                      <a:r>
                        <a:rPr lang="fr-FR" sz="1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 étage ; </a:t>
                      </a:r>
                    </a:p>
                    <a:p>
                      <a:pPr marL="266700" indent="-171450" algn="l" rtl="0" fontAlgn="ctr">
                        <a:buClr>
                          <a:schemeClr val="tx2"/>
                        </a:buClr>
                        <a:buFont typeface="Wingdings" panose="05000000000000000000" pitchFamily="2" charset="2"/>
                        <a:buChar char="§"/>
                      </a:pPr>
                      <a:r>
                        <a:rPr lang="fr-FR" sz="1000" b="0" i="0" u="none" strike="noStrike" dirty="0" smtClean="0">
                          <a:solidFill>
                            <a:schemeClr val="tx1"/>
                          </a:solidFill>
                          <a:effectLst/>
                          <a:latin typeface="Times New Roman" panose="02020603050405020304" pitchFamily="18" charset="0"/>
                          <a:cs typeface="Times New Roman" panose="02020603050405020304" pitchFamily="18" charset="0"/>
                        </a:rPr>
                        <a:t>Immeuble </a:t>
                      </a:r>
                      <a:r>
                        <a:rPr lang="fr-FR" sz="1000" b="0" i="0" u="none" strike="noStrike" dirty="0">
                          <a:solidFill>
                            <a:schemeClr val="tx1"/>
                          </a:solidFill>
                          <a:effectLst/>
                          <a:latin typeface="Times New Roman" panose="02020603050405020304" pitchFamily="18" charset="0"/>
                          <a:cs typeface="Times New Roman" panose="02020603050405020304" pitchFamily="18" charset="0"/>
                        </a:rPr>
                        <a:t>régi par un règlement de copropriété </a:t>
                      </a:r>
                      <a:r>
                        <a:rPr lang="fr-FR" sz="1000" b="0" i="0" u="none" strike="noStrike" dirty="0" smtClean="0">
                          <a:solidFill>
                            <a:schemeClr val="tx1"/>
                          </a:solidFill>
                          <a:effectLst/>
                          <a:latin typeface="Times New Roman" panose="02020603050405020304" pitchFamily="18" charset="0"/>
                          <a:cs typeface="Times New Roman" panose="02020603050405020304" pitchFamily="18" charset="0"/>
                        </a:rPr>
                        <a:t>;</a:t>
                      </a:r>
                    </a:p>
                    <a:p>
                      <a:pPr marL="266700" indent="-171450" algn="l" rtl="0" fontAlgn="ctr">
                        <a:buClr>
                          <a:schemeClr val="tx2"/>
                        </a:buClr>
                        <a:buFont typeface="Wingdings" panose="05000000000000000000" pitchFamily="2" charset="2"/>
                        <a:buChar char="§"/>
                      </a:pPr>
                      <a:r>
                        <a:rPr lang="fr-MA" sz="1000" b="0" i="0" u="none" strike="noStrike" dirty="0" smtClean="0">
                          <a:solidFill>
                            <a:schemeClr val="tx1"/>
                          </a:solidFill>
                          <a:effectLst/>
                          <a:latin typeface="Times New Roman" panose="02020603050405020304" pitchFamily="18" charset="0"/>
                          <a:cs typeface="Times New Roman" panose="02020603050405020304" pitchFamily="18" charset="0"/>
                        </a:rPr>
                        <a:t>Places parkings privatives au sous-sol ;</a:t>
                      </a:r>
                      <a:endParaRPr lang="fr-FR" sz="1000" b="0" i="0" u="none" strike="noStrike" dirty="0">
                        <a:solidFill>
                          <a:schemeClr val="tx1"/>
                        </a:solidFill>
                        <a:effectLst/>
                        <a:latin typeface="Times New Roman" panose="02020603050405020304" pitchFamily="18" charset="0"/>
                        <a:cs typeface="Times New Roman" panose="02020603050405020304" pitchFamily="18" charset="0"/>
                      </a:endParaRPr>
                    </a:p>
                    <a:p>
                      <a:pPr marL="266700" indent="-171450" algn="l" rtl="0" fontAlgn="ctr">
                        <a:buClr>
                          <a:schemeClr val="tx2"/>
                        </a:buClr>
                        <a:buFont typeface="Wingdings" panose="05000000000000000000" pitchFamily="2" charset="2"/>
                        <a:buChar char="§"/>
                      </a:pPr>
                      <a:r>
                        <a:rPr lang="fr-FR" sz="1000" b="0" i="0" u="none" strike="noStrike" dirty="0">
                          <a:solidFill>
                            <a:schemeClr val="tx1"/>
                          </a:solidFill>
                          <a:effectLst/>
                          <a:latin typeface="Times New Roman" panose="02020603050405020304" pitchFamily="18" charset="0"/>
                          <a:cs typeface="Times New Roman" panose="02020603050405020304" pitchFamily="18" charset="0"/>
                        </a:rPr>
                        <a:t>Terrasse accessible en </a:t>
                      </a:r>
                      <a:r>
                        <a:rPr lang="fr-FR" sz="1000" b="0" i="0" u="none" strike="noStrike" dirty="0" smtClean="0">
                          <a:solidFill>
                            <a:schemeClr val="tx1"/>
                          </a:solidFill>
                          <a:effectLst/>
                          <a:latin typeface="Times New Roman" panose="02020603050405020304" pitchFamily="18" charset="0"/>
                          <a:cs typeface="Times New Roman" panose="02020603050405020304" pitchFamily="18" charset="0"/>
                        </a:rPr>
                        <a:t>copropriété. </a:t>
                      </a:r>
                      <a:endParaRPr lang="fr-FR" sz="10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7225" marR="7225" marT="7225"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2010814881"/>
                  </a:ext>
                </a:extLst>
              </a:tr>
            </a:tbl>
          </a:graphicData>
        </a:graphic>
      </p:graphicFrame>
      <p:sp>
        <p:nvSpPr>
          <p:cNvPr id="18" name="Plus 17"/>
          <p:cNvSpPr/>
          <p:nvPr/>
        </p:nvSpPr>
        <p:spPr>
          <a:xfrm>
            <a:off x="4372631" y="1388024"/>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22" name="Plus 21"/>
          <p:cNvSpPr/>
          <p:nvPr/>
        </p:nvSpPr>
        <p:spPr>
          <a:xfrm>
            <a:off x="4369662" y="1880126"/>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Plus 23"/>
          <p:cNvSpPr/>
          <p:nvPr/>
        </p:nvSpPr>
        <p:spPr>
          <a:xfrm>
            <a:off x="4375028" y="2034338"/>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Plus 25"/>
          <p:cNvSpPr/>
          <p:nvPr/>
        </p:nvSpPr>
        <p:spPr>
          <a:xfrm>
            <a:off x="4369662" y="1706075"/>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Plus 19"/>
          <p:cNvSpPr/>
          <p:nvPr/>
        </p:nvSpPr>
        <p:spPr>
          <a:xfrm>
            <a:off x="4374038" y="1548764"/>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24"/>
          <p:cNvSpPr/>
          <p:nvPr/>
        </p:nvSpPr>
        <p:spPr>
          <a:xfrm>
            <a:off x="122088" y="9104806"/>
            <a:ext cx="6614092" cy="246221"/>
          </a:xfrm>
          <a:prstGeom prst="rect">
            <a:avLst/>
          </a:prstGeom>
          <a:solidFill>
            <a:schemeClr val="tx2"/>
          </a:solidFill>
        </p:spPr>
        <p:txBody>
          <a:bodyPr wrap="square">
            <a:spAutoFit/>
          </a:bodyPr>
          <a:lstStyle/>
          <a:p>
            <a:pPr algn="ctr"/>
            <a:r>
              <a:rPr lang="fr-FR" sz="1000" b="1" dirty="0" smtClean="0">
                <a:solidFill>
                  <a:schemeClr val="bg1"/>
                </a:solidFill>
                <a:latin typeface="Times New Roman" panose="02020603050405020304" pitchFamily="18" charset="0"/>
                <a:cs typeface="Times New Roman" panose="02020603050405020304" pitchFamily="18" charset="0"/>
              </a:rPr>
              <a:t>Parking au sous-sol</a:t>
            </a:r>
            <a:endParaRPr lang="fr-FR" sz="1000" dirty="0">
              <a:solidFill>
                <a:schemeClr val="bg1"/>
              </a:solidFill>
              <a:latin typeface="Times New Roman" panose="02020603050405020304" pitchFamily="18" charset="0"/>
              <a:cs typeface="Times New Roman" panose="02020603050405020304" pitchFamily="18" charset="0"/>
            </a:endParaRPr>
          </a:p>
        </p:txBody>
      </p:sp>
      <p:sp>
        <p:nvSpPr>
          <p:cNvPr id="19" name="Espace réservé du numéro de diapositive 1"/>
          <p:cNvSpPr>
            <a:spLocks noGrp="1"/>
          </p:cNvSpPr>
          <p:nvPr>
            <p:ph type="sldNum" sz="quarter" idx="12"/>
          </p:nvPr>
        </p:nvSpPr>
        <p:spPr>
          <a:xfrm>
            <a:off x="5248296" y="9538165"/>
            <a:ext cx="1600200" cy="527403"/>
          </a:xfrm>
        </p:spPr>
        <p:txBody>
          <a:bodyPr/>
          <a:lstStyle/>
          <a:p>
            <a:r>
              <a:rPr lang="fr-BE" sz="1000" dirty="0" smtClean="0"/>
              <a:t>8/26</a:t>
            </a:r>
            <a:endParaRPr lang="fr-BE" sz="1000" dirty="0"/>
          </a:p>
        </p:txBody>
      </p:sp>
      <p:sp>
        <p:nvSpPr>
          <p:cNvPr id="21"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28" name="Plus 27"/>
          <p:cNvSpPr/>
          <p:nvPr/>
        </p:nvSpPr>
        <p:spPr>
          <a:xfrm>
            <a:off x="4380292" y="2195078"/>
            <a:ext cx="144000" cy="14400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633" y="4047322"/>
            <a:ext cx="3099755" cy="2324816"/>
          </a:xfrm>
          <a:prstGeom prst="rect">
            <a:avLst/>
          </a:prstGeom>
          <a:ln>
            <a:solidFill>
              <a:schemeClr val="tx1"/>
            </a:solidFill>
          </a:ln>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6510" y="5385048"/>
            <a:ext cx="3140968" cy="2355726"/>
          </a:xfrm>
          <a:prstGeom prst="rect">
            <a:avLst/>
          </a:prstGeom>
          <a:ln>
            <a:solidFill>
              <a:schemeClr val="tx1"/>
            </a:solidFill>
          </a:ln>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8203" y="6609184"/>
            <a:ext cx="3157977" cy="2368483"/>
          </a:xfrm>
          <a:prstGeom prst="rect">
            <a:avLst/>
          </a:prstGeom>
          <a:ln>
            <a:solidFill>
              <a:schemeClr val="tx1"/>
            </a:solidFill>
          </a:ln>
        </p:spPr>
      </p:pic>
    </p:spTree>
    <p:extLst>
      <p:ext uri="{BB962C8B-B14F-4D97-AF65-F5344CB8AC3E}">
        <p14:creationId xmlns:p14="http://schemas.microsoft.com/office/powerpoint/2010/main" val="637931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6858000" cy="400110"/>
          </a:xfrm>
          <a:prstGeom prst="rect">
            <a:avLst/>
          </a:prstGeom>
          <a:solidFill>
            <a:schemeClr val="tx2"/>
          </a:solidFill>
        </p:spPr>
        <p:txBody>
          <a:bodyPr wrap="square">
            <a:spAutoFit/>
          </a:bodyPr>
          <a:lstStyle/>
          <a:p>
            <a:pPr algn="ctr"/>
            <a:r>
              <a:rPr lang="fr-FR" sz="2000" b="1" dirty="0">
                <a:solidFill>
                  <a:schemeClr val="bg1"/>
                </a:solidFill>
                <a:latin typeface="Times New Roman" panose="02020603050405020304" pitchFamily="18" charset="0"/>
                <a:cs typeface="Times New Roman" panose="02020603050405020304" pitchFamily="18" charset="0"/>
              </a:rPr>
              <a:t>Situation du bien</a:t>
            </a:r>
            <a:endParaRPr lang="fr-FR" sz="2000" dirty="0">
              <a:solidFill>
                <a:schemeClr val="bg1"/>
              </a:solidFill>
              <a:latin typeface="Times New Roman" panose="02020603050405020304" pitchFamily="18" charset="0"/>
              <a:cs typeface="Times New Roman" panose="02020603050405020304" pitchFamily="18" charset="0"/>
            </a:endParaRPr>
          </a:p>
        </p:txBody>
      </p:sp>
      <p:sp>
        <p:nvSpPr>
          <p:cNvPr id="26" name="ZoneTexte 25"/>
          <p:cNvSpPr txBox="1"/>
          <p:nvPr/>
        </p:nvSpPr>
        <p:spPr>
          <a:xfrm>
            <a:off x="0" y="488504"/>
            <a:ext cx="2232248" cy="276846"/>
          </a:xfrm>
          <a:prstGeom prst="rect">
            <a:avLst/>
          </a:prstGeom>
          <a:solidFill>
            <a:schemeClr val="bg1">
              <a:lumMod val="95000"/>
            </a:schemeClr>
          </a:solidFill>
          <a:ln>
            <a:solidFill>
              <a:schemeClr val="tx1"/>
            </a:solidFill>
          </a:ln>
        </p:spPr>
        <p:txBody>
          <a:bodyPr wrap="square" rtlCol="0" anchor="ctr" anchorCtr="0">
            <a:noAutofit/>
          </a:bodyPr>
          <a:lstStyle>
            <a:defPPr>
              <a:defRPr lang="fr-FR"/>
            </a:defPPr>
            <a:lvl1pPr>
              <a:defRPr sz="1400" b="1">
                <a:solidFill>
                  <a:schemeClr val="tx2"/>
                </a:solidFill>
              </a:defRPr>
            </a:lvl1pPr>
          </a:lstStyle>
          <a:p>
            <a:r>
              <a:rPr lang="fr-FR" dirty="0">
                <a:latin typeface="Times New Roman" panose="02020603050405020304" pitchFamily="18" charset="0"/>
                <a:cs typeface="Times New Roman" panose="02020603050405020304" pitchFamily="18" charset="0"/>
              </a:rPr>
              <a:t>Carte de la ville</a:t>
            </a:r>
          </a:p>
        </p:txBody>
      </p:sp>
      <p:sp>
        <p:nvSpPr>
          <p:cNvPr id="28" name="ZoneTexte 27"/>
          <p:cNvSpPr txBox="1"/>
          <p:nvPr/>
        </p:nvSpPr>
        <p:spPr>
          <a:xfrm>
            <a:off x="0" y="5075684"/>
            <a:ext cx="2232248" cy="237356"/>
          </a:xfrm>
          <a:prstGeom prst="rect">
            <a:avLst/>
          </a:prstGeom>
          <a:solidFill>
            <a:schemeClr val="bg1">
              <a:lumMod val="95000"/>
            </a:schemeClr>
          </a:solidFill>
          <a:ln>
            <a:solidFill>
              <a:schemeClr val="tx1"/>
            </a:solidFill>
          </a:ln>
        </p:spPr>
        <p:txBody>
          <a:bodyPr wrap="square" rtlCol="0" anchor="ctr" anchorCtr="0">
            <a:noAutofit/>
          </a:bodyPr>
          <a:lstStyle/>
          <a:p>
            <a:r>
              <a:rPr lang="fr-FR" sz="1400" b="1" dirty="0">
                <a:solidFill>
                  <a:schemeClr val="tx2"/>
                </a:solidFill>
                <a:latin typeface="Times New Roman" panose="02020603050405020304" pitchFamily="18" charset="0"/>
                <a:cs typeface="Times New Roman" panose="02020603050405020304" pitchFamily="18" charset="0"/>
              </a:rPr>
              <a:t>Image satellite de la ville</a:t>
            </a:r>
          </a:p>
        </p:txBody>
      </p:sp>
      <p:sp>
        <p:nvSpPr>
          <p:cNvPr id="10" name="Espace réservé du numéro de diapositive 1"/>
          <p:cNvSpPr>
            <a:spLocks noGrp="1"/>
          </p:cNvSpPr>
          <p:nvPr>
            <p:ph type="sldNum" sz="quarter" idx="12"/>
          </p:nvPr>
        </p:nvSpPr>
        <p:spPr>
          <a:xfrm>
            <a:off x="5285184" y="9466157"/>
            <a:ext cx="1600200" cy="527403"/>
          </a:xfrm>
        </p:spPr>
        <p:txBody>
          <a:bodyPr/>
          <a:lstStyle/>
          <a:p>
            <a:r>
              <a:rPr lang="fr-BE" sz="1000" dirty="0" smtClean="0"/>
              <a:t>9/26</a:t>
            </a:r>
            <a:endParaRPr lang="fr-BE" sz="1000" dirty="0"/>
          </a:p>
        </p:txBody>
      </p:sp>
      <p:sp>
        <p:nvSpPr>
          <p:cNvPr id="9" name="Espace réservé du pied de page 6"/>
          <p:cNvSpPr txBox="1">
            <a:spLocks/>
          </p:cNvSpPr>
          <p:nvPr/>
        </p:nvSpPr>
        <p:spPr>
          <a:xfrm>
            <a:off x="7660" y="9589894"/>
            <a:ext cx="3012925" cy="322590"/>
          </a:xfrm>
          <a:prstGeom prst="rect">
            <a:avLst/>
          </a:prstGeom>
        </p:spPr>
        <p:txBody>
          <a:bodyPr vert="horz" lIns="132080" tIns="66040" rIns="132080" bIns="6604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BE" sz="1000" b="1" dirty="0" smtClean="0">
                <a:solidFill>
                  <a:srgbClr val="898989"/>
                </a:solidFill>
                <a:latin typeface="Times New Roman" panose="02020603050405020304" pitchFamily="18" charset="0"/>
                <a:cs typeface="Times New Roman" panose="02020603050405020304" pitchFamily="18" charset="0"/>
              </a:rPr>
              <a:t>Expertise _</a:t>
            </a:r>
            <a:r>
              <a:rPr lang="fr-BE" sz="1000" b="1" dirty="0" err="1" smtClean="0">
                <a:solidFill>
                  <a:srgbClr val="898989"/>
                </a:solidFill>
                <a:latin typeface="Times New Roman" panose="02020603050405020304" pitchFamily="18" charset="0"/>
                <a:cs typeface="Times New Roman" panose="02020603050405020304" pitchFamily="18" charset="0"/>
              </a:rPr>
              <a:t>BMCE_Appartement_TF</a:t>
            </a:r>
            <a:r>
              <a:rPr lang="fr-BE" sz="1000" b="1" dirty="0" smtClean="0">
                <a:solidFill>
                  <a:srgbClr val="898989"/>
                </a:solidFill>
                <a:latin typeface="Times New Roman" panose="02020603050405020304" pitchFamily="18" charset="0"/>
                <a:cs typeface="Times New Roman" panose="02020603050405020304" pitchFamily="18" charset="0"/>
              </a:rPr>
              <a:t> 47125/58</a:t>
            </a:r>
            <a:endParaRPr lang="fr-BE" sz="1000" b="1"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353" y="853744"/>
            <a:ext cx="5818597" cy="4114662"/>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353" y="5399450"/>
            <a:ext cx="5768617" cy="4079319"/>
          </a:xfrm>
          <a:prstGeom prst="rect">
            <a:avLst/>
          </a:prstGeom>
        </p:spPr>
      </p:pic>
      <p:sp>
        <p:nvSpPr>
          <p:cNvPr id="6" name="Rectangle 5"/>
          <p:cNvSpPr/>
          <p:nvPr/>
        </p:nvSpPr>
        <p:spPr>
          <a:xfrm>
            <a:off x="585353" y="853744"/>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000" b="1" dirty="0" smtClean="0">
                <a:solidFill>
                  <a:schemeClr val="tx1"/>
                </a:solidFill>
              </a:rPr>
              <a:t>Terra Modus 2023</a:t>
            </a:r>
            <a:endParaRPr lang="fr-FR" sz="1000" b="1" dirty="0">
              <a:solidFill>
                <a:schemeClr val="tx1"/>
              </a:solidFill>
            </a:endParaRPr>
          </a:p>
        </p:txBody>
      </p:sp>
      <p:sp>
        <p:nvSpPr>
          <p:cNvPr id="13" name="Rectangle 12"/>
          <p:cNvSpPr/>
          <p:nvPr/>
        </p:nvSpPr>
        <p:spPr>
          <a:xfrm>
            <a:off x="585352" y="5395639"/>
            <a:ext cx="1187463" cy="210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1000" b="1" dirty="0" smtClean="0">
                <a:solidFill>
                  <a:schemeClr val="tx1"/>
                </a:solidFill>
              </a:rPr>
              <a:t>Terra Modus 2023</a:t>
            </a:r>
            <a:endParaRPr lang="fr-FR" sz="1000" b="1" dirty="0">
              <a:solidFill>
                <a:schemeClr val="tx1"/>
              </a:solidFill>
            </a:endParaRPr>
          </a:p>
        </p:txBody>
      </p:sp>
    </p:spTree>
    <p:extLst>
      <p:ext uri="{BB962C8B-B14F-4D97-AF65-F5344CB8AC3E}">
        <p14:creationId xmlns:p14="http://schemas.microsoft.com/office/powerpoint/2010/main" val="12424633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34263</TotalTime>
  <Words>4428</Words>
  <Application>Microsoft Office PowerPoint</Application>
  <PresentationFormat>Format A4 (210 x 297 mm)</PresentationFormat>
  <Paragraphs>1273</Paragraphs>
  <Slides>26</Slides>
  <Notes>14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Arabic Typesetting</vt:lpstr>
      <vt:lpstr>Arial</vt:lpstr>
      <vt:lpstr>Calibri</vt:lpstr>
      <vt:lpstr>Calibri Light</vt:lpstr>
      <vt:lpstr>Cambria Math</vt:lpstr>
      <vt:lpstr>Edwardian Script ITC</vt:lpstr>
      <vt:lpstr>Georgia</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Immobilière</dc:title>
  <dc:creator>User</dc:creator>
  <cp:lastModifiedBy>Salah Eddine EL KACIMI</cp:lastModifiedBy>
  <cp:revision>3560</cp:revision>
  <cp:lastPrinted>2018-09-24T17:45:21Z</cp:lastPrinted>
  <dcterms:created xsi:type="dcterms:W3CDTF">2011-06-07T16:23:07Z</dcterms:created>
  <dcterms:modified xsi:type="dcterms:W3CDTF">2023-01-02T16:42:07Z</dcterms:modified>
</cp:coreProperties>
</file>